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handoutMasterIdLst>
    <p:handoutMasterId r:id="rId50"/>
  </p:handoutMasterIdLst>
  <p:sldIdLst>
    <p:sldId id="591" r:id="rId2"/>
    <p:sldId id="538" r:id="rId3"/>
    <p:sldId id="590" r:id="rId4"/>
    <p:sldId id="543" r:id="rId5"/>
    <p:sldId id="395" r:id="rId6"/>
    <p:sldId id="542" r:id="rId7"/>
    <p:sldId id="592" r:id="rId8"/>
    <p:sldId id="593" r:id="rId9"/>
    <p:sldId id="556" r:id="rId10"/>
    <p:sldId id="638" r:id="rId11"/>
    <p:sldId id="361" r:id="rId12"/>
    <p:sldId id="539" r:id="rId13"/>
    <p:sldId id="492" r:id="rId14"/>
    <p:sldId id="481" r:id="rId15"/>
    <p:sldId id="435" r:id="rId16"/>
    <p:sldId id="427" r:id="rId17"/>
    <p:sldId id="639" r:id="rId18"/>
    <p:sldId id="640" r:id="rId19"/>
    <p:sldId id="641" r:id="rId20"/>
    <p:sldId id="644" r:id="rId21"/>
    <p:sldId id="645" r:id="rId22"/>
    <p:sldId id="647" r:id="rId23"/>
    <p:sldId id="642" r:id="rId24"/>
    <p:sldId id="648" r:id="rId25"/>
    <p:sldId id="649" r:id="rId26"/>
    <p:sldId id="650" r:id="rId27"/>
    <p:sldId id="651" r:id="rId28"/>
    <p:sldId id="652" r:id="rId29"/>
    <p:sldId id="653" r:id="rId30"/>
    <p:sldId id="564" r:id="rId31"/>
    <p:sldId id="622" r:id="rId32"/>
    <p:sldId id="623" r:id="rId33"/>
    <p:sldId id="624" r:id="rId34"/>
    <p:sldId id="625" r:id="rId35"/>
    <p:sldId id="626" r:id="rId36"/>
    <p:sldId id="627" r:id="rId37"/>
    <p:sldId id="628" r:id="rId38"/>
    <p:sldId id="629" r:id="rId39"/>
    <p:sldId id="630" r:id="rId40"/>
    <p:sldId id="631" r:id="rId41"/>
    <p:sldId id="633" r:id="rId42"/>
    <p:sldId id="634" r:id="rId43"/>
    <p:sldId id="646" r:id="rId44"/>
    <p:sldId id="566" r:id="rId45"/>
    <p:sldId id="635" r:id="rId46"/>
    <p:sldId id="637" r:id="rId47"/>
    <p:sldId id="636" r:id="rId48"/>
  </p:sldIdLst>
  <p:sldSz cx="9144000" cy="5143500" type="screen16x9"/>
  <p:notesSz cx="9144000" cy="6858000"/>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C2AC"/>
    <a:srgbClr val="F79E3A"/>
    <a:srgbClr val="F57D31"/>
    <a:srgbClr val="239BD0"/>
    <a:srgbClr val="F8AE6A"/>
    <a:srgbClr val="2198CD"/>
    <a:srgbClr val="229BD1"/>
    <a:srgbClr val="FF3B5C"/>
    <a:srgbClr val="C00000"/>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5250" autoAdjust="0"/>
  </p:normalViewPr>
  <p:slideViewPr>
    <p:cSldViewPr snapToObjects="1">
      <p:cViewPr varScale="1">
        <p:scale>
          <a:sx n="109" d="100"/>
          <a:sy n="109" d="100"/>
        </p:scale>
        <p:origin x="835" y="77"/>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33" d="100"/>
        <a:sy n="33" d="100"/>
      </p:scale>
      <p:origin x="0" y="0"/>
    </p:cViewPr>
  </p:sorterViewPr>
  <p:notesViewPr>
    <p:cSldViewPr snapToObjects="1">
      <p:cViewPr varScale="1">
        <p:scale>
          <a:sx n="74" d="100"/>
          <a:sy n="74" d="100"/>
        </p:scale>
        <p:origin x="-1908" y="-96"/>
      </p:cViewPr>
      <p:guideLst>
        <p:guide orient="horz" pos="2160"/>
        <p:guide pos="2880"/>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tisal Ahmed" userId="a5031654b8a14c36" providerId="LiveId" clId="{48100B81-8781-4FE5-BDB6-2738E7D0E0EA}"/>
    <pc:docChg chg="undo custSel addSld modSld">
      <pc:chgData name="Imtisal Ahmed" userId="a5031654b8a14c36" providerId="LiveId" clId="{48100B81-8781-4FE5-BDB6-2738E7D0E0EA}" dt="2020-05-19T06:54:53.522" v="223" actId="1076"/>
      <pc:docMkLst>
        <pc:docMk/>
      </pc:docMkLst>
      <pc:sldChg chg="modSp">
        <pc:chgData name="Imtisal Ahmed" userId="a5031654b8a14c36" providerId="LiveId" clId="{48100B81-8781-4FE5-BDB6-2738E7D0E0EA}" dt="2020-05-17T11:47:25.506" v="172" actId="20577"/>
        <pc:sldMkLst>
          <pc:docMk/>
          <pc:sldMk cId="0" sldId="481"/>
        </pc:sldMkLst>
        <pc:spChg chg="mod">
          <ac:chgData name="Imtisal Ahmed" userId="a5031654b8a14c36" providerId="LiveId" clId="{48100B81-8781-4FE5-BDB6-2738E7D0E0EA}" dt="2020-05-17T11:46:21.582" v="43" actId="313"/>
          <ac:spMkLst>
            <pc:docMk/>
            <pc:sldMk cId="0" sldId="481"/>
            <ac:spMk id="12" creationId="{00000000-0000-0000-0000-000000000000}"/>
          </ac:spMkLst>
        </pc:spChg>
        <pc:spChg chg="mod">
          <ac:chgData name="Imtisal Ahmed" userId="a5031654b8a14c36" providerId="LiveId" clId="{48100B81-8781-4FE5-BDB6-2738E7D0E0EA}" dt="2020-05-17T11:46:40.534" v="74" actId="20577"/>
          <ac:spMkLst>
            <pc:docMk/>
            <pc:sldMk cId="0" sldId="481"/>
            <ac:spMk id="27" creationId="{00000000-0000-0000-0000-000000000000}"/>
          </ac:spMkLst>
        </pc:spChg>
        <pc:spChg chg="mod">
          <ac:chgData name="Imtisal Ahmed" userId="a5031654b8a14c36" providerId="LiveId" clId="{48100B81-8781-4FE5-BDB6-2738E7D0E0EA}" dt="2020-05-17T11:47:10.573" v="142" actId="20577"/>
          <ac:spMkLst>
            <pc:docMk/>
            <pc:sldMk cId="0" sldId="481"/>
            <ac:spMk id="31" creationId="{00000000-0000-0000-0000-000000000000}"/>
          </ac:spMkLst>
        </pc:spChg>
        <pc:spChg chg="mod">
          <ac:chgData name="Imtisal Ahmed" userId="a5031654b8a14c36" providerId="LiveId" clId="{48100B81-8781-4FE5-BDB6-2738E7D0E0EA}" dt="2020-05-17T11:47:25.506" v="172" actId="20577"/>
          <ac:spMkLst>
            <pc:docMk/>
            <pc:sldMk cId="0" sldId="481"/>
            <ac:spMk id="36" creationId="{00000000-0000-0000-0000-000000000000}"/>
          </ac:spMkLst>
        </pc:spChg>
      </pc:sldChg>
      <pc:sldChg chg="modSp">
        <pc:chgData name="Imtisal Ahmed" userId="a5031654b8a14c36" providerId="LiveId" clId="{48100B81-8781-4FE5-BDB6-2738E7D0E0EA}" dt="2020-05-17T11:52:50.183" v="208" actId="20577"/>
        <pc:sldMkLst>
          <pc:docMk/>
          <pc:sldMk cId="0" sldId="538"/>
        </pc:sldMkLst>
        <pc:spChg chg="mod">
          <ac:chgData name="Imtisal Ahmed" userId="a5031654b8a14c36" providerId="LiveId" clId="{48100B81-8781-4FE5-BDB6-2738E7D0E0EA}" dt="2020-05-17T11:52:50.183" v="208" actId="20577"/>
          <ac:spMkLst>
            <pc:docMk/>
            <pc:sldMk cId="0" sldId="538"/>
            <ac:spMk id="24" creationId="{FE089524-7985-4772-B5EE-D08DA44C88F0}"/>
          </ac:spMkLst>
        </pc:spChg>
      </pc:sldChg>
      <pc:sldChg chg="modSp mod">
        <pc:chgData name="Imtisal Ahmed" userId="a5031654b8a14c36" providerId="LiveId" clId="{48100B81-8781-4FE5-BDB6-2738E7D0E0EA}" dt="2020-05-18T10:36:54.806" v="214" actId="14100"/>
        <pc:sldMkLst>
          <pc:docMk/>
          <pc:sldMk cId="364460376" sldId="591"/>
        </pc:sldMkLst>
        <pc:picChg chg="mod">
          <ac:chgData name="Imtisal Ahmed" userId="a5031654b8a14c36" providerId="LiveId" clId="{48100B81-8781-4FE5-BDB6-2738E7D0E0EA}" dt="2020-05-18T10:36:54.806" v="214" actId="14100"/>
          <ac:picMkLst>
            <pc:docMk/>
            <pc:sldMk cId="364460376" sldId="591"/>
            <ac:picMk id="6" creationId="{2FE108BF-BC62-4989-A233-EC37674F5807}"/>
          </ac:picMkLst>
        </pc:picChg>
      </pc:sldChg>
      <pc:sldChg chg="modSp">
        <pc:chgData name="Imtisal Ahmed" userId="a5031654b8a14c36" providerId="LiveId" clId="{48100B81-8781-4FE5-BDB6-2738E7D0E0EA}" dt="2020-05-18T10:25:07.591" v="209" actId="20577"/>
        <pc:sldMkLst>
          <pc:docMk/>
          <pc:sldMk cId="2851691801" sldId="638"/>
        </pc:sldMkLst>
        <pc:spChg chg="mod">
          <ac:chgData name="Imtisal Ahmed" userId="a5031654b8a14c36" providerId="LiveId" clId="{48100B81-8781-4FE5-BDB6-2738E7D0E0EA}" dt="2020-05-18T10:25:07.591" v="209" actId="20577"/>
          <ac:spMkLst>
            <pc:docMk/>
            <pc:sldMk cId="2851691801" sldId="638"/>
            <ac:spMk id="22" creationId="{00000000-0000-0000-0000-000000000000}"/>
          </ac:spMkLst>
        </pc:spChg>
      </pc:sldChg>
      <pc:sldChg chg="addSp delSp modSp new mod">
        <pc:chgData name="Imtisal Ahmed" userId="a5031654b8a14c36" providerId="LiveId" clId="{48100B81-8781-4FE5-BDB6-2738E7D0E0EA}" dt="2020-05-17T11:52:33.406" v="196" actId="1076"/>
        <pc:sldMkLst>
          <pc:docMk/>
          <pc:sldMk cId="2108912261" sldId="646"/>
        </pc:sldMkLst>
        <pc:spChg chg="mod">
          <ac:chgData name="Imtisal Ahmed" userId="a5031654b8a14c36" providerId="LiveId" clId="{48100B81-8781-4FE5-BDB6-2738E7D0E0EA}" dt="2020-05-17T11:49:43.660" v="192" actId="122"/>
          <ac:spMkLst>
            <pc:docMk/>
            <pc:sldMk cId="2108912261" sldId="646"/>
            <ac:spMk id="2" creationId="{414CEAB8-6C1B-4E53-A4B8-2E49C55DDA34}"/>
          </ac:spMkLst>
        </pc:spChg>
        <pc:spChg chg="del">
          <ac:chgData name="Imtisal Ahmed" userId="a5031654b8a14c36" providerId="LiveId" clId="{48100B81-8781-4FE5-BDB6-2738E7D0E0EA}" dt="2020-05-17T11:49:46.555" v="193" actId="478"/>
          <ac:spMkLst>
            <pc:docMk/>
            <pc:sldMk cId="2108912261" sldId="646"/>
            <ac:spMk id="3" creationId="{34BB6382-CD07-4E78-A82F-44F8D238F678}"/>
          </ac:spMkLst>
        </pc:spChg>
        <pc:picChg chg="add mod">
          <ac:chgData name="Imtisal Ahmed" userId="a5031654b8a14c36" providerId="LiveId" clId="{48100B81-8781-4FE5-BDB6-2738E7D0E0EA}" dt="2020-05-17T11:52:33.406" v="196" actId="1076"/>
          <ac:picMkLst>
            <pc:docMk/>
            <pc:sldMk cId="2108912261" sldId="646"/>
            <ac:picMk id="6" creationId="{97928816-0FF0-4B0F-8C36-948A15661F2E}"/>
          </ac:picMkLst>
        </pc:picChg>
      </pc:sldChg>
      <pc:sldChg chg="addSp delSp modSp new mod">
        <pc:chgData name="Imtisal Ahmed" userId="a5031654b8a14c36" providerId="LiveId" clId="{48100B81-8781-4FE5-BDB6-2738E7D0E0EA}" dt="2020-05-19T06:54:53.522" v="223" actId="1076"/>
        <pc:sldMkLst>
          <pc:docMk/>
          <pc:sldMk cId="359004963" sldId="647"/>
        </pc:sldMkLst>
        <pc:spChg chg="del">
          <ac:chgData name="Imtisal Ahmed" userId="a5031654b8a14c36" providerId="LiveId" clId="{48100B81-8781-4FE5-BDB6-2738E7D0E0EA}" dt="2020-05-19T06:54:18.837" v="216" actId="478"/>
          <ac:spMkLst>
            <pc:docMk/>
            <pc:sldMk cId="359004963" sldId="647"/>
            <ac:spMk id="2" creationId="{39452BE6-AC82-45FB-90F2-8DAEE3962373}"/>
          </ac:spMkLst>
        </pc:spChg>
        <pc:spChg chg="del">
          <ac:chgData name="Imtisal Ahmed" userId="a5031654b8a14c36" providerId="LiveId" clId="{48100B81-8781-4FE5-BDB6-2738E7D0E0EA}" dt="2020-05-19T06:54:18.837" v="216" actId="478"/>
          <ac:spMkLst>
            <pc:docMk/>
            <pc:sldMk cId="359004963" sldId="647"/>
            <ac:spMk id="3" creationId="{A32B4C12-D83D-4E4F-A465-5858A1B184EF}"/>
          </ac:spMkLst>
        </pc:spChg>
        <pc:picChg chg="add mod">
          <ac:chgData name="Imtisal Ahmed" userId="a5031654b8a14c36" providerId="LiveId" clId="{48100B81-8781-4FE5-BDB6-2738E7D0E0EA}" dt="2020-05-19T06:54:53.522" v="223" actId="1076"/>
          <ac:picMkLst>
            <pc:docMk/>
            <pc:sldMk cId="359004963" sldId="647"/>
            <ac:picMk id="6" creationId="{86D2D785-63DC-491D-AA71-BDDFCDE267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8/4/2020</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94681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8810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5285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270095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2687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9112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47130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904632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3549389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85133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750643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042468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1145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639062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130937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414725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6521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28602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0610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0638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85921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32225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9542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1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8543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02613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19086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 id="2147483694" r:id="rId2"/>
    <p:sldLayoutId id="2147483697" r:id="rId3"/>
    <p:sldLayoutId id="2147483698" r:id="rId4"/>
    <p:sldLayoutId id="2147483693" r:id="rId5"/>
    <p:sldLayoutId id="2147483728" r:id="rId6"/>
    <p:sldLayoutId id="2147483729" r:id="rId7"/>
    <p:sldLayoutId id="2147483730" r:id="rId8"/>
    <p:sldLayoutId id="2147483731" r:id="rId9"/>
    <p:sldLayoutId id="2147483732"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5.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6.png"/><Relationship Id="rId4"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www.semanticscholar.org/paper/Motor-Rehabilitation-Using-Kinect%3A-A-Systematic-Gama-Fallavollita/90fe2333ff0fed80d342337f9c242bf5a81d9d2b" TargetMode="External"/><Relationship Id="rId7" Type="http://schemas.openxmlformats.org/officeDocument/2006/relationships/hyperlink" Target="https://www.hindawi.com/journals/ijcgt/2018/2618271/" TargetMode="External"/><Relationship Id="rId2" Type="http://schemas.openxmlformats.org/officeDocument/2006/relationships/hyperlink" Target="https://www.researchgate.net/publication/314879089_Application_of_motion_capture_technology_for_sport_performance_analysis" TargetMode="External"/><Relationship Id="rId1" Type="http://schemas.openxmlformats.org/officeDocument/2006/relationships/slideLayout" Target="../slideLayouts/slideLayout5.xml"/><Relationship Id="rId6" Type="http://schemas.openxmlformats.org/officeDocument/2006/relationships/hyperlink" Target="https://jneuroengrehab.biomedcentral.com/articles/10.1186/1743-0003-3-11" TargetMode="External"/><Relationship Id="rId5" Type="http://schemas.openxmlformats.org/officeDocument/2006/relationships/hyperlink" Target="https://www.scientific.net/AMM.888.37" TargetMode="External"/><Relationship Id="rId4" Type="http://schemas.openxmlformats.org/officeDocument/2006/relationships/hyperlink" Target="https://www.researchgate.net/publication/281292319_A_Vision-Based_System_for_Movement_Analysis_in_Medical_Applications_The_Example_of_Parkinson_Diseas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webp"/><Relationship Id="rId4" Type="http://schemas.openxmlformats.org/officeDocument/2006/relationships/image" Target="../media/image10.jpeg"/><Relationship Id="rId9" Type="http://schemas.openxmlformats.org/officeDocument/2006/relationships/image" Target="../media/image15.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0A486-5A14-4810-A2D0-7747014347C7}"/>
              </a:ext>
            </a:extLst>
          </p:cNvPr>
          <p:cNvSpPr>
            <a:spLocks noGrp="1"/>
          </p:cNvSpPr>
          <p:nvPr>
            <p:ph type="sldNum" sz="quarter" idx="12"/>
          </p:nvPr>
        </p:nvSpPr>
        <p:spPr/>
        <p:txBody>
          <a:bodyPr/>
          <a:lstStyle/>
          <a:p>
            <a:fld id="{C136B7D2-B98C-44FD-8D04-7EC62A564975}" type="slidenum">
              <a:rPr lang="en-US" smtClean="0"/>
              <a:pPr/>
              <a:t>1</a:t>
            </a:fld>
            <a:endParaRPr lang="en-US" dirty="0"/>
          </a:p>
        </p:txBody>
      </p:sp>
      <p:pic>
        <p:nvPicPr>
          <p:cNvPr id="6" name="Picture 5">
            <a:extLst>
              <a:ext uri="{FF2B5EF4-FFF2-40B4-BE49-F238E27FC236}">
                <a16:creationId xmlns:a16="http://schemas.microsoft.com/office/drawing/2014/main" id="{2FE108BF-BC62-4989-A233-EC37674F5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
            <a:ext cx="9144000" cy="5154300"/>
          </a:xfrm>
          <a:prstGeom prst="rect">
            <a:avLst/>
          </a:prstGeom>
        </p:spPr>
      </p:pic>
    </p:spTree>
    <p:extLst>
      <p:ext uri="{BB962C8B-B14F-4D97-AF65-F5344CB8AC3E}">
        <p14:creationId xmlns:p14="http://schemas.microsoft.com/office/powerpoint/2010/main" val="36446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33343" y="555505"/>
            <a:ext cx="5638800" cy="353524"/>
          </a:xfrm>
          <a:prstGeom prst="rect">
            <a:avLst/>
          </a:prstGeom>
        </p:spPr>
        <p:txBody>
          <a:bodyPr/>
          <a:lstStyle/>
          <a:p>
            <a:r>
              <a:rPr lang="en-US" dirty="0"/>
              <a:t>Problem Statement</a:t>
            </a:r>
          </a:p>
        </p:txBody>
      </p:sp>
      <p:sp>
        <p:nvSpPr>
          <p:cNvPr id="11" name="Slide Number Placeholder 10"/>
          <p:cNvSpPr>
            <a:spLocks noGrp="1"/>
          </p:cNvSpPr>
          <p:nvPr>
            <p:ph type="sldNum" sz="quarter" idx="12"/>
          </p:nvPr>
        </p:nvSpPr>
        <p:spPr>
          <a:prstGeom prst="rect">
            <a:avLst/>
          </a:prstGeom>
        </p:spPr>
        <p:txBody>
          <a:bodyPr/>
          <a:lstStyle/>
          <a:p>
            <a:fld id="{C136B7D2-B98C-44FD-8D04-7EC62A564975}" type="slidenum">
              <a:rPr lang="en-US" smtClean="0"/>
              <a:pPr/>
              <a:t>10</a:t>
            </a:fld>
            <a:endParaRPr lang="en-US" dirty="0"/>
          </a:p>
        </p:txBody>
      </p:sp>
      <p:sp>
        <p:nvSpPr>
          <p:cNvPr id="22" name="TextBox 21"/>
          <p:cNvSpPr txBox="1"/>
          <p:nvPr/>
        </p:nvSpPr>
        <p:spPr>
          <a:xfrm>
            <a:off x="1288401" y="1340643"/>
            <a:ext cx="6152005" cy="2462213"/>
          </a:xfrm>
          <a:prstGeom prst="rect">
            <a:avLst/>
          </a:prstGeom>
          <a:noFill/>
        </p:spPr>
        <p:txBody>
          <a:bodyPr wrap="square" lIns="0" tIns="0" rIns="0" bIns="0" rtlCol="0">
            <a:spAutoFit/>
          </a:bodyPr>
          <a:lstStyle/>
          <a:p>
            <a:pPr algn="ctr"/>
            <a:r>
              <a:rPr lang="en-IE" sz="1600" dirty="0"/>
              <a:t>Parkinson's disease is a nervous system disorder that affects the part of your brain that controls body movements. Its symptoms start slowly, sometimes are barely visible but worsen with time and can lead to severe motion impairments like rigid muscles, slow movement, and tremors, etc. Even though Parkinson's disease can't be cured, but exercises can improve the range of body movement a lot. According to Neurology Awareness &amp; Research Foundation (NARF) Pakistan, a rough estimate is that 1 million Pakistanis suffer from Parkinson’s disease, moreover an estimated 10 million people worldwide have Parkinson’s disease. </a:t>
            </a:r>
            <a:endParaRPr lang="en-US" sz="1600" dirty="0"/>
          </a:p>
        </p:txBody>
      </p:sp>
    </p:spTree>
    <p:extLst>
      <p:ext uri="{BB962C8B-B14F-4D97-AF65-F5344CB8AC3E}">
        <p14:creationId xmlns:p14="http://schemas.microsoft.com/office/powerpoint/2010/main" val="2851691801"/>
      </p:ext>
    </p:extLst>
  </p:cSld>
  <p:clrMapOvr>
    <a:masterClrMapping/>
  </p:clrMapOvr>
  <p:transition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Challenges</a:t>
            </a:r>
          </a:p>
        </p:txBody>
      </p:sp>
      <p:sp>
        <p:nvSpPr>
          <p:cNvPr id="43" name="Slide Number Placeholder 42"/>
          <p:cNvSpPr>
            <a:spLocks noGrp="1"/>
          </p:cNvSpPr>
          <p:nvPr>
            <p:ph type="sldNum" sz="quarter" idx="12"/>
          </p:nvPr>
        </p:nvSpPr>
        <p:spPr>
          <a:prstGeom prst="rect">
            <a:avLst/>
          </a:prstGeom>
        </p:spPr>
        <p:txBody>
          <a:bodyPr/>
          <a:lstStyle/>
          <a:p>
            <a:fld id="{C136B7D2-B98C-44FD-8D04-7EC62A564975}" type="slidenum">
              <a:rPr lang="en-US" smtClean="0"/>
              <a:pPr/>
              <a:t>11</a:t>
            </a:fld>
            <a:endParaRPr lang="en-US" dirty="0"/>
          </a:p>
        </p:txBody>
      </p:sp>
      <p:grpSp>
        <p:nvGrpSpPr>
          <p:cNvPr id="31" name="Group 30"/>
          <p:cNvGrpSpPr/>
          <p:nvPr/>
        </p:nvGrpSpPr>
        <p:grpSpPr>
          <a:xfrm>
            <a:off x="1270277" y="1165408"/>
            <a:ext cx="2965547" cy="1039576"/>
            <a:chOff x="1270277" y="1165408"/>
            <a:chExt cx="2965547" cy="1039576"/>
          </a:xfrm>
        </p:grpSpPr>
        <p:sp>
          <p:nvSpPr>
            <p:cNvPr id="56" name="Text Placeholder 3"/>
            <p:cNvSpPr txBox="1">
              <a:spLocks/>
            </p:cNvSpPr>
            <p:nvPr/>
          </p:nvSpPr>
          <p:spPr>
            <a:xfrm>
              <a:off x="1270277" y="1165408"/>
              <a:ext cx="197278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1"/>
                  </a:solidFill>
                  <a:latin typeface="+mj-lt"/>
                </a:rPr>
                <a:t>Virtual Frame Filling</a:t>
              </a:r>
              <a:endParaRPr kumimoji="0" lang="en-US" sz="1600" b="1" i="0" u="none" strike="noStrike" kern="1200" cap="none" spc="0" normalizeH="0" baseline="0" noProof="0" dirty="0">
                <a:ln>
                  <a:noFill/>
                </a:ln>
                <a:solidFill>
                  <a:schemeClr val="accent1"/>
                </a:solidFill>
                <a:effectLst/>
                <a:uLnTx/>
                <a:uFillTx/>
                <a:latin typeface="+mj-lt"/>
                <a:ea typeface="+mn-ea"/>
                <a:cs typeface="+mn-cs"/>
              </a:endParaRPr>
            </a:p>
          </p:txBody>
        </p:sp>
        <p:sp>
          <p:nvSpPr>
            <p:cNvPr id="57" name="Text Placeholder 3"/>
            <p:cNvSpPr txBox="1">
              <a:spLocks/>
            </p:cNvSpPr>
            <p:nvPr/>
          </p:nvSpPr>
          <p:spPr>
            <a:xfrm>
              <a:off x="1270277" y="1435543"/>
              <a:ext cx="2965547"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When we record animations as the data is gathered through wireless medium so some frames are not captured properly and need to be filled virtually after the recording while processing.</a:t>
              </a:r>
              <a:endParaRPr lang="en-US" sz="1000" dirty="0">
                <a:solidFill>
                  <a:schemeClr val="tx1">
                    <a:lumMod val="50000"/>
                    <a:lumOff val="50000"/>
                  </a:schemeClr>
                </a:solidFill>
                <a:cs typeface="+mj-cs"/>
              </a:endParaRPr>
            </a:p>
          </p:txBody>
        </p:sp>
      </p:grpSp>
      <p:sp>
        <p:nvSpPr>
          <p:cNvPr id="55" name="Rectangle 54"/>
          <p:cNvSpPr/>
          <p:nvPr/>
        </p:nvSpPr>
        <p:spPr>
          <a:xfrm>
            <a:off x="904894" y="1374618"/>
            <a:ext cx="307777" cy="430887"/>
          </a:xfrm>
          <a:prstGeom prst="rect">
            <a:avLst/>
          </a:prstGeom>
        </p:spPr>
        <p:txBody>
          <a:bodyPr wrap="square" lIns="0" tIns="0" rIns="0" bIns="0">
            <a:spAutoFit/>
          </a:bodyPr>
          <a:lstStyle/>
          <a:p>
            <a:pPr algn="ctr"/>
            <a:r>
              <a:rPr lang="en-US" sz="2800" dirty="0">
                <a:solidFill>
                  <a:schemeClr val="accent1"/>
                </a:solidFill>
                <a:latin typeface="FontAwesome" pitchFamily="2" charset="0"/>
              </a:rPr>
              <a:t>1</a:t>
            </a:r>
          </a:p>
        </p:txBody>
      </p:sp>
      <p:grpSp>
        <p:nvGrpSpPr>
          <p:cNvPr id="34" name="Group 33"/>
          <p:cNvGrpSpPr/>
          <p:nvPr/>
        </p:nvGrpSpPr>
        <p:grpSpPr>
          <a:xfrm>
            <a:off x="5225418" y="1165408"/>
            <a:ext cx="3013688" cy="1047826"/>
            <a:chOff x="5225418" y="1165408"/>
            <a:chExt cx="3013688" cy="1047826"/>
          </a:xfrm>
        </p:grpSpPr>
        <p:sp>
          <p:nvSpPr>
            <p:cNvPr id="50" name="Text Placeholder 3"/>
            <p:cNvSpPr txBox="1">
              <a:spLocks/>
            </p:cNvSpPr>
            <p:nvPr/>
          </p:nvSpPr>
          <p:spPr>
            <a:xfrm>
              <a:off x="5225418" y="1165408"/>
              <a:ext cx="1493999"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4"/>
                  </a:solidFill>
                  <a:latin typeface="+mj-lt"/>
                </a:rPr>
                <a:t>Data Collection</a:t>
              </a:r>
              <a:endParaRPr kumimoji="0" lang="en-US" sz="1600" b="1" i="0" u="none" strike="noStrike" kern="1200" cap="none" spc="0" normalizeH="0" baseline="0" noProof="0" dirty="0">
                <a:ln>
                  <a:noFill/>
                </a:ln>
                <a:solidFill>
                  <a:schemeClr val="accent4"/>
                </a:solidFill>
                <a:effectLst/>
                <a:uLnTx/>
                <a:uFillTx/>
                <a:latin typeface="+mj-lt"/>
                <a:ea typeface="+mn-ea"/>
                <a:cs typeface="+mn-cs"/>
              </a:endParaRPr>
            </a:p>
          </p:txBody>
        </p:sp>
        <p:sp>
          <p:nvSpPr>
            <p:cNvPr id="51" name="Text Placeholder 3"/>
            <p:cNvSpPr txBox="1">
              <a:spLocks/>
            </p:cNvSpPr>
            <p:nvPr/>
          </p:nvSpPr>
          <p:spPr>
            <a:xfrm>
              <a:off x="5225418" y="1443793"/>
              <a:ext cx="3013688"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the technology is new in this field so gathering a large amount of data to train and test machine learning algorithm is challenging as finding large number of patients for a substantial amount of time is difficult.</a:t>
              </a:r>
              <a:endParaRPr lang="en-US" sz="1000" dirty="0">
                <a:solidFill>
                  <a:schemeClr val="tx1">
                    <a:lumMod val="50000"/>
                    <a:lumOff val="50000"/>
                  </a:schemeClr>
                </a:solidFill>
                <a:cs typeface="+mj-cs"/>
              </a:endParaRPr>
            </a:p>
          </p:txBody>
        </p:sp>
      </p:grpSp>
      <p:sp>
        <p:nvSpPr>
          <p:cNvPr id="52" name="Rectangle 51"/>
          <p:cNvSpPr/>
          <p:nvPr/>
        </p:nvSpPr>
        <p:spPr>
          <a:xfrm>
            <a:off x="4860035" y="1374618"/>
            <a:ext cx="307777" cy="430887"/>
          </a:xfrm>
          <a:prstGeom prst="rect">
            <a:avLst/>
          </a:prstGeom>
        </p:spPr>
        <p:txBody>
          <a:bodyPr wrap="square" lIns="0" tIns="0" rIns="0" bIns="0">
            <a:spAutoFit/>
          </a:bodyPr>
          <a:lstStyle/>
          <a:p>
            <a:pPr algn="ctr"/>
            <a:r>
              <a:rPr lang="en-US" sz="2800" dirty="0">
                <a:solidFill>
                  <a:schemeClr val="accent4"/>
                </a:solidFill>
                <a:latin typeface="FontAwesome" pitchFamily="2" charset="0"/>
              </a:rPr>
              <a:t>3</a:t>
            </a:r>
          </a:p>
        </p:txBody>
      </p:sp>
      <p:grpSp>
        <p:nvGrpSpPr>
          <p:cNvPr id="32" name="Group 31"/>
          <p:cNvGrpSpPr/>
          <p:nvPr/>
        </p:nvGrpSpPr>
        <p:grpSpPr>
          <a:xfrm>
            <a:off x="1270277" y="2951889"/>
            <a:ext cx="3013688" cy="744510"/>
            <a:chOff x="1270277" y="2087120"/>
            <a:chExt cx="3013688" cy="744510"/>
          </a:xfrm>
        </p:grpSpPr>
        <p:sp>
          <p:nvSpPr>
            <p:cNvPr id="67" name="Text Placeholder 3"/>
            <p:cNvSpPr txBox="1">
              <a:spLocks/>
            </p:cNvSpPr>
            <p:nvPr/>
          </p:nvSpPr>
          <p:spPr>
            <a:xfrm>
              <a:off x="1270277" y="2087120"/>
              <a:ext cx="1335302"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j-lt"/>
                  <a:ea typeface="+mn-ea"/>
                  <a:cs typeface="+mn-cs"/>
                </a:rPr>
                <a:t>Height Profile</a:t>
              </a:r>
            </a:p>
          </p:txBody>
        </p:sp>
        <p:sp>
          <p:nvSpPr>
            <p:cNvPr id="68" name="Text Placeholder 3"/>
            <p:cNvSpPr txBox="1">
              <a:spLocks/>
            </p:cNvSpPr>
            <p:nvPr/>
          </p:nvSpPr>
          <p:spPr>
            <a:xfrm>
              <a:off x="1270277" y="2369965"/>
              <a:ext cx="3013688"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height and body measurements of each individual vary so suit needs to be configured every time a new user uses it.</a:t>
              </a:r>
              <a:endParaRPr lang="en-US" sz="1000" dirty="0">
                <a:solidFill>
                  <a:schemeClr val="tx1">
                    <a:lumMod val="50000"/>
                    <a:lumOff val="50000"/>
                  </a:schemeClr>
                </a:solidFill>
                <a:cs typeface="+mj-cs"/>
              </a:endParaRPr>
            </a:p>
          </p:txBody>
        </p:sp>
      </p:grpSp>
      <p:sp>
        <p:nvSpPr>
          <p:cNvPr id="69" name="Rectangle 68"/>
          <p:cNvSpPr/>
          <p:nvPr/>
        </p:nvSpPr>
        <p:spPr>
          <a:xfrm>
            <a:off x="904894" y="3161099"/>
            <a:ext cx="307777" cy="430887"/>
          </a:xfrm>
          <a:prstGeom prst="rect">
            <a:avLst/>
          </a:prstGeom>
        </p:spPr>
        <p:txBody>
          <a:bodyPr wrap="square" lIns="0" tIns="0" rIns="0" bIns="0">
            <a:spAutoFit/>
          </a:bodyPr>
          <a:lstStyle/>
          <a:p>
            <a:pPr algn="ctr"/>
            <a:r>
              <a:rPr lang="en-US" sz="2800" dirty="0">
                <a:solidFill>
                  <a:schemeClr val="accent2"/>
                </a:solidFill>
                <a:latin typeface="FontAwesome" pitchFamily="2" charset="0"/>
              </a:rPr>
              <a:t>2</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500" fill="hold"/>
                                        <p:tgtEl>
                                          <p:spTgt spid="69"/>
                                        </p:tgtEl>
                                        <p:attrNameLst>
                                          <p:attrName>ppt_x</p:attrName>
                                        </p:attrNameLst>
                                      </p:cBhvr>
                                      <p:tavLst>
                                        <p:tav tm="0">
                                          <p:val>
                                            <p:strVal val="0-#ppt_w/2"/>
                                          </p:val>
                                        </p:tav>
                                        <p:tav tm="100000">
                                          <p:val>
                                            <p:strVal val="#ppt_x"/>
                                          </p:val>
                                        </p:tav>
                                      </p:tavLst>
                                    </p:anim>
                                    <p:anim calcmode="lin" valueType="num">
                                      <p:cBhvr additive="base">
                                        <p:cTn id="17" dur="500" fill="hold"/>
                                        <p:tgtEl>
                                          <p:spTgt spid="69"/>
                                        </p:tgtEl>
                                        <p:attrNameLst>
                                          <p:attrName>ppt_y</p:attrName>
                                        </p:attrNameLst>
                                      </p:cBhvr>
                                      <p:tavLst>
                                        <p:tav tm="0">
                                          <p:val>
                                            <p:strVal val="#ppt_y"/>
                                          </p:val>
                                        </p:tav>
                                        <p:tav tm="100000">
                                          <p:val>
                                            <p:strVal val="#ppt_y"/>
                                          </p:val>
                                        </p:tav>
                                      </p:tavLst>
                                    </p:anim>
                                  </p:childTnLst>
                                </p:cTn>
                              </p:par>
                              <p:par>
                                <p:cTn id="18" presetID="2" presetClass="entr" presetSubtype="4" accel="50000" decel="5000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2"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System Design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12</a:t>
            </a:fld>
            <a:endParaRPr lang="en-US" dirty="0"/>
          </a:p>
        </p:txBody>
      </p:sp>
      <p:pic>
        <p:nvPicPr>
          <p:cNvPr id="5" name="Picture 4">
            <a:extLst>
              <a:ext uri="{FF2B5EF4-FFF2-40B4-BE49-F238E27FC236}">
                <a16:creationId xmlns:a16="http://schemas.microsoft.com/office/drawing/2014/main" id="{6F3F9E93-E31D-4779-80EC-8B98204E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00" y="620995"/>
            <a:ext cx="7344800" cy="4122758"/>
          </a:xfrm>
          <a:prstGeom prst="rect">
            <a:avLst/>
          </a:prstGeom>
        </p:spPr>
      </p:pic>
    </p:spTree>
  </p:cSld>
  <p:clrMapOvr>
    <a:masterClrMapping/>
  </p:clrMapOvr>
  <p:transition advTm="2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Used</a:t>
            </a:r>
          </a:p>
        </p:txBody>
      </p:sp>
      <p:sp>
        <p:nvSpPr>
          <p:cNvPr id="4" name="Slide Number Placeholder 3"/>
          <p:cNvSpPr>
            <a:spLocks noGrp="1"/>
          </p:cNvSpPr>
          <p:nvPr>
            <p:ph type="sldNum" sz="quarter" idx="12"/>
          </p:nvPr>
        </p:nvSpPr>
        <p:spPr>
          <a:prstGeom prst="rect">
            <a:avLst/>
          </a:prstGeom>
        </p:spPr>
        <p:txBody>
          <a:bodyPr/>
          <a:lstStyle/>
          <a:p>
            <a:fld id="{C136B7D2-B98C-44FD-8D04-7EC62A564975}" type="slidenum">
              <a:rPr lang="en-US" smtClean="0"/>
              <a:pPr/>
              <a:t>13</a:t>
            </a:fld>
            <a:endParaRPr lang="en-US" dirty="0"/>
          </a:p>
        </p:txBody>
      </p:sp>
      <p:grpSp>
        <p:nvGrpSpPr>
          <p:cNvPr id="5" name="Group 4"/>
          <p:cNvGrpSpPr/>
          <p:nvPr/>
        </p:nvGrpSpPr>
        <p:grpSpPr>
          <a:xfrm>
            <a:off x="5436105" y="1575746"/>
            <a:ext cx="1820045" cy="1820042"/>
            <a:chOff x="953424" y="1486519"/>
            <a:chExt cx="2228412" cy="2228408"/>
          </a:xfrm>
        </p:grpSpPr>
        <p:sp>
          <p:nvSpPr>
            <p:cNvPr id="6" name="Freeform 5"/>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 name="Oval 6"/>
            <p:cNvSpPr/>
            <p:nvPr/>
          </p:nvSpPr>
          <p:spPr>
            <a:xfrm>
              <a:off x="1376346" y="1909439"/>
              <a:ext cx="1382568" cy="138256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grpSp>
        <p:nvGrpSpPr>
          <p:cNvPr id="8" name="Group 7"/>
          <p:cNvGrpSpPr/>
          <p:nvPr/>
        </p:nvGrpSpPr>
        <p:grpSpPr>
          <a:xfrm>
            <a:off x="6933239" y="2517682"/>
            <a:ext cx="1546429" cy="1546426"/>
            <a:chOff x="953424" y="1486519"/>
            <a:chExt cx="2228412" cy="2228408"/>
          </a:xfrm>
        </p:grpSpPr>
        <p:sp>
          <p:nvSpPr>
            <p:cNvPr id="9" name="Freeform 8"/>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0" name="Oval 9"/>
            <p:cNvSpPr/>
            <p:nvPr/>
          </p:nvSpPr>
          <p:spPr>
            <a:xfrm>
              <a:off x="1335155" y="1868251"/>
              <a:ext cx="1464952" cy="1464946"/>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11" name="Group 10"/>
          <p:cNvGrpSpPr/>
          <p:nvPr/>
        </p:nvGrpSpPr>
        <p:grpSpPr>
          <a:xfrm>
            <a:off x="5766816" y="3267487"/>
            <a:ext cx="1180426" cy="1180424"/>
            <a:chOff x="953424" y="1486519"/>
            <a:chExt cx="2228412" cy="2228408"/>
          </a:xfrm>
          <a:solidFill>
            <a:srgbClr val="FF3F3F"/>
          </a:solidFill>
        </p:grpSpPr>
        <p:sp>
          <p:nvSpPr>
            <p:cNvPr id="12" name="Freeform 1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3" name="Oval 12"/>
            <p:cNvSpPr/>
            <p:nvPr/>
          </p:nvSpPr>
          <p:spPr>
            <a:xfrm>
              <a:off x="1376346" y="1909439"/>
              <a:ext cx="1382568" cy="1382568"/>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grpSp>
      <p:grpSp>
        <p:nvGrpSpPr>
          <p:cNvPr id="14" name="Group 13"/>
          <p:cNvGrpSpPr/>
          <p:nvPr/>
        </p:nvGrpSpPr>
        <p:grpSpPr>
          <a:xfrm>
            <a:off x="6953559" y="1231714"/>
            <a:ext cx="1154440" cy="1154438"/>
            <a:chOff x="953424" y="1486519"/>
            <a:chExt cx="2228412" cy="2228408"/>
          </a:xfrm>
          <a:solidFill>
            <a:srgbClr val="FFC000"/>
          </a:solidFill>
        </p:grpSpPr>
        <p:sp>
          <p:nvSpPr>
            <p:cNvPr id="15" name="Freeform 1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6" name="Oval 15"/>
            <p:cNvSpPr/>
            <p:nvPr/>
          </p:nvSpPr>
          <p:spPr>
            <a:xfrm>
              <a:off x="1376346" y="1909439"/>
              <a:ext cx="1382568" cy="1382568"/>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17" name="Arc 16"/>
          <p:cNvSpPr/>
          <p:nvPr/>
        </p:nvSpPr>
        <p:spPr>
          <a:xfrm rot="19051047">
            <a:off x="6701513" y="111610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Arc 17"/>
          <p:cNvSpPr/>
          <p:nvPr/>
        </p:nvSpPr>
        <p:spPr>
          <a:xfrm rot="11931966">
            <a:off x="5247084" y="174573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1" name="Group 30"/>
          <p:cNvGrpSpPr/>
          <p:nvPr/>
        </p:nvGrpSpPr>
        <p:grpSpPr>
          <a:xfrm>
            <a:off x="1246040" y="1143782"/>
            <a:ext cx="3741460" cy="462781"/>
            <a:chOff x="1315498" y="1139960"/>
            <a:chExt cx="3741460" cy="462781"/>
          </a:xfrm>
        </p:grpSpPr>
        <p:sp>
          <p:nvSpPr>
            <p:cNvPr id="19" name="Text Placeholder 3"/>
            <p:cNvSpPr txBox="1">
              <a:spLocks/>
            </p:cNvSpPr>
            <p:nvPr/>
          </p:nvSpPr>
          <p:spPr>
            <a:xfrm>
              <a:off x="1315499" y="1139960"/>
              <a:ext cx="221214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1"/>
                  </a:solidFill>
                  <a:effectLst/>
                  <a:uLnTx/>
                  <a:uFillTx/>
                  <a:latin typeface="+mn-lt"/>
                  <a:ea typeface="+mn-ea"/>
                  <a:cs typeface="+mn-cs"/>
                </a:rPr>
                <a:t>Rokoko Smart suit Pro</a:t>
              </a:r>
            </a:p>
          </p:txBody>
        </p:sp>
        <p:sp>
          <p:nvSpPr>
            <p:cNvPr id="20" name="Text Placeholder 3"/>
            <p:cNvSpPr txBox="1">
              <a:spLocks/>
            </p:cNvSpPr>
            <p:nvPr/>
          </p:nvSpPr>
          <p:spPr>
            <a:xfrm>
              <a:off x="1315498" y="1448853"/>
              <a:ext cx="374146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1" name="Text Placeholder 3"/>
          <p:cNvSpPr txBox="1">
            <a:spLocks/>
          </p:cNvSpPr>
          <p:nvPr/>
        </p:nvSpPr>
        <p:spPr>
          <a:xfrm>
            <a:off x="558139" y="105234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1"/>
                </a:solidFill>
                <a:effectLst/>
                <a:uLnTx/>
                <a:uFillTx/>
                <a:latin typeface="+mn-lt"/>
                <a:ea typeface="+mn-ea"/>
                <a:cs typeface="+mn-cs"/>
              </a:rPr>
              <a:t>01</a:t>
            </a:r>
          </a:p>
        </p:txBody>
      </p:sp>
      <p:grpSp>
        <p:nvGrpSpPr>
          <p:cNvPr id="32" name="Group 31"/>
          <p:cNvGrpSpPr/>
          <p:nvPr/>
        </p:nvGrpSpPr>
        <p:grpSpPr>
          <a:xfrm>
            <a:off x="1294265" y="3274442"/>
            <a:ext cx="3732213" cy="462781"/>
            <a:chOff x="1324745" y="2144481"/>
            <a:chExt cx="3732213" cy="462781"/>
          </a:xfrm>
        </p:grpSpPr>
        <p:sp>
          <p:nvSpPr>
            <p:cNvPr id="22" name="Text Placeholder 3"/>
            <p:cNvSpPr txBox="1">
              <a:spLocks/>
            </p:cNvSpPr>
            <p:nvPr/>
          </p:nvSpPr>
          <p:spPr>
            <a:xfrm>
              <a:off x="1324745" y="2144481"/>
              <a:ext cx="115256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n-lt"/>
                  <a:ea typeface="+mn-ea"/>
                  <a:cs typeface="+mn-cs"/>
                </a:rPr>
                <a:t>WIFI Router</a:t>
              </a:r>
            </a:p>
          </p:txBody>
        </p:sp>
        <p:sp>
          <p:nvSpPr>
            <p:cNvPr id="23" name="Text Placeholder 3"/>
            <p:cNvSpPr txBox="1">
              <a:spLocks/>
            </p:cNvSpPr>
            <p:nvPr/>
          </p:nvSpPr>
          <p:spPr>
            <a:xfrm>
              <a:off x="1324745" y="2453374"/>
              <a:ext cx="3732213"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4" name="Text Placeholder 3"/>
          <p:cNvSpPr txBox="1">
            <a:spLocks/>
          </p:cNvSpPr>
          <p:nvPr/>
        </p:nvSpPr>
        <p:spPr>
          <a:xfrm>
            <a:off x="606363" y="319316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2"/>
                </a:solidFill>
                <a:effectLst/>
                <a:uLnTx/>
                <a:uFillTx/>
                <a:latin typeface="+mn-lt"/>
                <a:ea typeface="+mn-ea"/>
                <a:cs typeface="+mn-cs"/>
              </a:rPr>
              <a:t>02</a:t>
            </a:r>
          </a:p>
        </p:txBody>
      </p:sp>
      <p:sp>
        <p:nvSpPr>
          <p:cNvPr id="39" name="Arc 38"/>
          <p:cNvSpPr/>
          <p:nvPr/>
        </p:nvSpPr>
        <p:spPr>
          <a:xfrm rot="5691386">
            <a:off x="6945928" y="255905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341B907A-59B8-4322-B317-5DAA83901C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6426" y="3537879"/>
            <a:ext cx="1610289" cy="1376662"/>
          </a:xfrm>
          <a:prstGeom prst="rect">
            <a:avLst/>
          </a:prstGeom>
        </p:spPr>
      </p:pic>
      <p:pic>
        <p:nvPicPr>
          <p:cNvPr id="41" name="Picture 40">
            <a:extLst>
              <a:ext uri="{FF2B5EF4-FFF2-40B4-BE49-F238E27FC236}">
                <a16:creationId xmlns:a16="http://schemas.microsoft.com/office/drawing/2014/main" id="{A9FBF323-124B-403E-BE37-4163154E2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036" y="1560165"/>
            <a:ext cx="2346207" cy="1494565"/>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360"/>
                                          </p:val>
                                        </p:tav>
                                        <p:tav tm="100000">
                                          <p:val>
                                            <p:fltVal val="0"/>
                                          </p:val>
                                        </p:tav>
                                      </p:tavLst>
                                    </p:anim>
                                    <p:animEffect transition="in" filter="fade">
                                      <p:cBhvr>
                                        <p:cTn id="10" dur="1000"/>
                                        <p:tgtEl>
                                          <p:spTgt spid="5"/>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trips(upRight)">
                                      <p:cBhvr>
                                        <p:cTn id="13" dur="500"/>
                                        <p:tgtEl>
                                          <p:spTgt spid="18"/>
                                        </p:tgtEl>
                                      </p:cBhvr>
                                    </p:animEffect>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360"/>
                                          </p:val>
                                        </p:tav>
                                        <p:tav tm="100000">
                                          <p:val>
                                            <p:fltVal val="0"/>
                                          </p:val>
                                        </p:tav>
                                      </p:tavLst>
                                    </p:anim>
                                    <p:animEffect transition="in" filter="fade">
                                      <p:cBhvr>
                                        <p:cTn id="20" dur="1000"/>
                                        <p:tgtEl>
                                          <p:spTgt spid="14"/>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trips(downRight)">
                                      <p:cBhvr>
                                        <p:cTn id="23" dur="500"/>
                                        <p:tgtEl>
                                          <p:spTgt spid="17"/>
                                        </p:tgtEl>
                                      </p:cBhvr>
                                    </p:animEffect>
                                  </p:childTnLst>
                                </p:cTn>
                              </p:par>
                            </p:childTnLst>
                          </p:cTn>
                        </p:par>
                        <p:par>
                          <p:cTn id="24" fill="hold">
                            <p:stCondLst>
                              <p:cond delay="2000"/>
                            </p:stCondLst>
                            <p:childTnLst>
                              <p:par>
                                <p:cTn id="25" presetID="49" presetClass="entr" presetSubtype="0" decel="10000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360"/>
                                          </p:val>
                                        </p:tav>
                                        <p:tav tm="100000">
                                          <p:val>
                                            <p:fltVal val="0"/>
                                          </p:val>
                                        </p:tav>
                                      </p:tavLst>
                                    </p:anim>
                                    <p:animEffect transition="in" filter="fade">
                                      <p:cBhvr>
                                        <p:cTn id="30" dur="1000"/>
                                        <p:tgtEl>
                                          <p:spTgt spid="8"/>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strips(downLeft)">
                                      <p:cBhvr>
                                        <p:cTn id="33" dur="500"/>
                                        <p:tgtEl>
                                          <p:spTgt spid="39"/>
                                        </p:tgtEl>
                                      </p:cBhvr>
                                    </p:animEffect>
                                  </p:childTnLst>
                                </p:cTn>
                              </p:par>
                            </p:childTnLst>
                          </p:cTn>
                        </p:par>
                        <p:par>
                          <p:cTn id="34" fill="hold">
                            <p:stCondLst>
                              <p:cond delay="3000"/>
                            </p:stCondLst>
                            <p:childTnLst>
                              <p:par>
                                <p:cTn id="35" presetID="49" presetClass="entr" presetSubtype="0" decel="10000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360"/>
                                          </p:val>
                                        </p:tav>
                                        <p:tav tm="100000">
                                          <p:val>
                                            <p:fltVal val="0"/>
                                          </p:val>
                                        </p:tav>
                                      </p:tavLst>
                                    </p:anim>
                                    <p:animEffect transition="in" filter="fade">
                                      <p:cBhvr>
                                        <p:cTn id="40" dur="1000"/>
                                        <p:tgtEl>
                                          <p:spTgt spid="11"/>
                                        </p:tgtEl>
                                      </p:cBhvr>
                                    </p:animEffect>
                                  </p:childTnLst>
                                </p:cTn>
                              </p:par>
                            </p:childTnLst>
                          </p:cTn>
                        </p:par>
                        <p:par>
                          <p:cTn id="41" fill="hold">
                            <p:stCondLst>
                              <p:cond delay="40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1000" fill="hold"/>
                                        <p:tgtEl>
                                          <p:spTgt spid="21"/>
                                        </p:tgtEl>
                                        <p:attrNameLst>
                                          <p:attrName>ppt_x</p:attrName>
                                        </p:attrNameLst>
                                      </p:cBhvr>
                                      <p:tavLst>
                                        <p:tav tm="0">
                                          <p:val>
                                            <p:strVal val="0-#ppt_w/2"/>
                                          </p:val>
                                        </p:tav>
                                        <p:tav tm="100000">
                                          <p:val>
                                            <p:strVal val="#ppt_x"/>
                                          </p:val>
                                        </p:tav>
                                      </p:tavLst>
                                    </p:anim>
                                    <p:anim calcmode="lin" valueType="num">
                                      <p:cBhvr additive="base">
                                        <p:cTn id="45" dur="10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4" accel="50000" decel="5000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1000" fill="hold"/>
                                        <p:tgtEl>
                                          <p:spTgt spid="24"/>
                                        </p:tgtEl>
                                        <p:attrNameLst>
                                          <p:attrName>ppt_x</p:attrName>
                                        </p:attrNameLst>
                                      </p:cBhvr>
                                      <p:tavLst>
                                        <p:tav tm="0">
                                          <p:val>
                                            <p:strVal val="0-#ppt_w/2"/>
                                          </p:val>
                                        </p:tav>
                                        <p:tav tm="100000">
                                          <p:val>
                                            <p:strVal val="#ppt_x"/>
                                          </p:val>
                                        </p:tav>
                                      </p:tavLst>
                                    </p:anim>
                                    <p:anim calcmode="lin" valueType="num">
                                      <p:cBhvr additive="base">
                                        <p:cTn id="54" dur="1000" fill="hold"/>
                                        <p:tgtEl>
                                          <p:spTgt spid="24"/>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1000"/>
                                        <p:tgtEl>
                                          <p:spTgt spid="41"/>
                                        </p:tgtEl>
                                      </p:cBhvr>
                                    </p:animEffect>
                                    <p:anim calcmode="lin" valueType="num">
                                      <p:cBhvr>
                                        <p:cTn id="64" dur="1000" fill="hold"/>
                                        <p:tgtEl>
                                          <p:spTgt spid="41"/>
                                        </p:tgtEl>
                                        <p:attrNameLst>
                                          <p:attrName>ppt_x</p:attrName>
                                        </p:attrNameLst>
                                      </p:cBhvr>
                                      <p:tavLst>
                                        <p:tav tm="0">
                                          <p:val>
                                            <p:strVal val="#ppt_x"/>
                                          </p:val>
                                        </p:tav>
                                        <p:tav tm="100000">
                                          <p:val>
                                            <p:strVal val="#ppt_x"/>
                                          </p:val>
                                        </p:tav>
                                      </p:tavLst>
                                    </p:anim>
                                    <p:anim calcmode="lin" valueType="num">
                                      <p:cBhvr>
                                        <p:cTn id="65" dur="1000" fill="hold"/>
                                        <p:tgtEl>
                                          <p:spTgt spid="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
                                        <p:tgtEl>
                                          <p:spTgt spid="38"/>
                                        </p:tgtEl>
                                      </p:cBhvr>
                                    </p:animEffect>
                                    <p:anim calcmode="lin" valueType="num">
                                      <p:cBhvr>
                                        <p:cTn id="69" dur="1000" fill="hold"/>
                                        <p:tgtEl>
                                          <p:spTgt spid="38"/>
                                        </p:tgtEl>
                                        <p:attrNameLst>
                                          <p:attrName>ppt_x</p:attrName>
                                        </p:attrNameLst>
                                      </p:cBhvr>
                                      <p:tavLst>
                                        <p:tav tm="0">
                                          <p:val>
                                            <p:strVal val="#ppt_x"/>
                                          </p:val>
                                        </p:tav>
                                        <p:tav tm="100000">
                                          <p:val>
                                            <p:strVal val="#ppt_x"/>
                                          </p:val>
                                        </p:tav>
                                      </p:tavLst>
                                    </p:anim>
                                    <p:anim calcmode="lin" valueType="num">
                                      <p:cBhvr>
                                        <p:cTn id="7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p:bldP spid="24" grpId="0"/>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&amp; languages</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14</a:t>
            </a:fld>
            <a:endParaRPr lang="en-US" dirty="0"/>
          </a:p>
        </p:txBody>
      </p:sp>
      <p:sp>
        <p:nvSpPr>
          <p:cNvPr id="12" name="TextBox 11"/>
          <p:cNvSpPr txBox="1"/>
          <p:nvPr/>
        </p:nvSpPr>
        <p:spPr>
          <a:xfrm>
            <a:off x="749288" y="3041248"/>
            <a:ext cx="1748860" cy="615553"/>
          </a:xfrm>
          <a:prstGeom prst="rect">
            <a:avLst/>
          </a:prstGeom>
          <a:noFill/>
        </p:spPr>
        <p:txBody>
          <a:bodyPr wrap="square" rtlCol="0">
            <a:spAutoFit/>
          </a:bodyPr>
          <a:lstStyle/>
          <a:p>
            <a:pPr algn="ctr"/>
            <a:r>
              <a:rPr lang="en-US" sz="1400" b="1" dirty="0">
                <a:solidFill>
                  <a:schemeClr val="accent1"/>
                </a:solidFill>
                <a:latin typeface="+mj-lt"/>
              </a:rPr>
              <a:t>Unity3d</a:t>
            </a:r>
          </a:p>
          <a:p>
            <a:pPr algn="ctr"/>
            <a:r>
              <a:rPr lang="en-US" sz="1000" dirty="0">
                <a:solidFill>
                  <a:schemeClr val="tx1">
                    <a:lumMod val="50000"/>
                    <a:lumOff val="50000"/>
                  </a:schemeClr>
                </a:solidFill>
              </a:rPr>
              <a:t>For Software Development Frontend/backend.</a:t>
            </a:r>
            <a:endParaRPr lang="en-US" sz="1000" b="1" dirty="0">
              <a:solidFill>
                <a:schemeClr val="tx1">
                  <a:lumMod val="50000"/>
                  <a:lumOff val="50000"/>
                </a:schemeClr>
              </a:solidFill>
              <a:latin typeface="+mj-lt"/>
            </a:endParaRPr>
          </a:p>
        </p:txBody>
      </p:sp>
      <p:sp>
        <p:nvSpPr>
          <p:cNvPr id="33" name="Sev01"/>
          <p:cNvSpPr/>
          <p:nvPr/>
        </p:nvSpPr>
        <p:spPr>
          <a:xfrm>
            <a:off x="950912" y="1743236"/>
            <a:ext cx="1209747" cy="120974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27" name="TextBox 26"/>
          <p:cNvSpPr txBox="1"/>
          <p:nvPr/>
        </p:nvSpPr>
        <p:spPr>
          <a:xfrm>
            <a:off x="2761232" y="3041248"/>
            <a:ext cx="1612995" cy="553998"/>
          </a:xfrm>
          <a:prstGeom prst="rect">
            <a:avLst/>
          </a:prstGeom>
          <a:noFill/>
        </p:spPr>
        <p:txBody>
          <a:bodyPr wrap="square" rtlCol="0">
            <a:spAutoFit/>
          </a:bodyPr>
          <a:lstStyle/>
          <a:p>
            <a:pPr algn="ctr"/>
            <a:r>
              <a:rPr lang="en-US" sz="1000" b="1" dirty="0">
                <a:solidFill>
                  <a:schemeClr val="accent2"/>
                </a:solidFill>
                <a:latin typeface="+mj-lt"/>
              </a:rPr>
              <a:t>Rokoko Studio</a:t>
            </a:r>
          </a:p>
          <a:p>
            <a:pPr algn="ctr"/>
            <a:r>
              <a:rPr lang="en-US" sz="1000" b="1" dirty="0">
                <a:solidFill>
                  <a:schemeClr val="tx1">
                    <a:lumMod val="50000"/>
                    <a:lumOff val="50000"/>
                  </a:schemeClr>
                </a:solidFill>
                <a:latin typeface="+mj-lt"/>
              </a:rPr>
              <a:t>For Animation and Task Creation</a:t>
            </a:r>
            <a:r>
              <a:rPr lang="en-US" sz="1000" dirty="0">
                <a:solidFill>
                  <a:schemeClr val="tx1">
                    <a:lumMod val="50000"/>
                    <a:lumOff val="50000"/>
                  </a:schemeClr>
                </a:solidFill>
                <a:latin typeface="+mj-lt"/>
              </a:rPr>
              <a:t>.</a:t>
            </a:r>
            <a:endParaRPr lang="en-US" sz="1000" b="1" dirty="0">
              <a:solidFill>
                <a:schemeClr val="tx1">
                  <a:lumMod val="50000"/>
                  <a:lumOff val="50000"/>
                </a:schemeClr>
              </a:solidFill>
              <a:latin typeface="+mj-lt"/>
            </a:endParaRPr>
          </a:p>
        </p:txBody>
      </p:sp>
      <p:sp>
        <p:nvSpPr>
          <p:cNvPr id="28" name="Sev02"/>
          <p:cNvSpPr/>
          <p:nvPr/>
        </p:nvSpPr>
        <p:spPr>
          <a:xfrm>
            <a:off x="2962856" y="1743236"/>
            <a:ext cx="1209747" cy="120974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solidFill>
                <a:schemeClr val="bg1"/>
              </a:solidFill>
              <a:latin typeface="FontAwesome" pitchFamily="2" charset="0"/>
            </a:endParaRPr>
          </a:p>
        </p:txBody>
      </p:sp>
      <p:sp>
        <p:nvSpPr>
          <p:cNvPr id="31" name="TextBox 30"/>
          <p:cNvSpPr txBox="1"/>
          <p:nvPr/>
        </p:nvSpPr>
        <p:spPr>
          <a:xfrm>
            <a:off x="4773176" y="3041248"/>
            <a:ext cx="1612995" cy="707886"/>
          </a:xfrm>
          <a:prstGeom prst="rect">
            <a:avLst/>
          </a:prstGeom>
          <a:noFill/>
        </p:spPr>
        <p:txBody>
          <a:bodyPr wrap="square" rtlCol="0">
            <a:spAutoFit/>
          </a:bodyPr>
          <a:lstStyle/>
          <a:p>
            <a:pPr algn="ctr"/>
            <a:r>
              <a:rPr lang="en-US" sz="1000" b="1" dirty="0">
                <a:solidFill>
                  <a:schemeClr val="accent3"/>
                </a:solidFill>
                <a:latin typeface="+mj-lt"/>
              </a:rPr>
              <a:t>C#</a:t>
            </a:r>
          </a:p>
          <a:p>
            <a:pPr algn="ctr"/>
            <a:r>
              <a:rPr lang="en-US" sz="1000" dirty="0">
                <a:latin typeface="+mj-lt"/>
              </a:rPr>
              <a:t>Language used in Unity3D for software Development.</a:t>
            </a:r>
            <a:endParaRPr lang="en-US" sz="1000" b="1" dirty="0">
              <a:solidFill>
                <a:schemeClr val="accent3"/>
              </a:solidFill>
              <a:latin typeface="+mj-lt"/>
            </a:endParaRPr>
          </a:p>
        </p:txBody>
      </p:sp>
      <p:sp>
        <p:nvSpPr>
          <p:cNvPr id="32" name="Sev03"/>
          <p:cNvSpPr/>
          <p:nvPr/>
        </p:nvSpPr>
        <p:spPr>
          <a:xfrm>
            <a:off x="4974800" y="1743236"/>
            <a:ext cx="1209747" cy="1209747"/>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36" name="TextBox 35"/>
          <p:cNvSpPr txBox="1"/>
          <p:nvPr/>
        </p:nvSpPr>
        <p:spPr>
          <a:xfrm>
            <a:off x="6785120" y="3041248"/>
            <a:ext cx="1612995" cy="615553"/>
          </a:xfrm>
          <a:prstGeom prst="rect">
            <a:avLst/>
          </a:prstGeom>
          <a:noFill/>
        </p:spPr>
        <p:txBody>
          <a:bodyPr wrap="square" rtlCol="0">
            <a:spAutoFit/>
          </a:bodyPr>
          <a:lstStyle/>
          <a:p>
            <a:pPr algn="ctr"/>
            <a:r>
              <a:rPr lang="en-US" sz="1400" b="1" dirty="0">
                <a:solidFill>
                  <a:schemeClr val="accent4"/>
                </a:solidFill>
              </a:rPr>
              <a:t>Python</a:t>
            </a:r>
          </a:p>
          <a:p>
            <a:pPr algn="ctr"/>
            <a:r>
              <a:rPr lang="en-US" sz="1000" dirty="0">
                <a:solidFill>
                  <a:schemeClr val="tx1">
                    <a:lumMod val="50000"/>
                    <a:lumOff val="50000"/>
                  </a:schemeClr>
                </a:solidFill>
                <a:latin typeface="+mj-lt"/>
              </a:rPr>
              <a:t>For Machine learning Algorithm. </a:t>
            </a:r>
            <a:endParaRPr lang="en-US" sz="1000" b="1" dirty="0">
              <a:solidFill>
                <a:schemeClr val="tx1">
                  <a:lumMod val="50000"/>
                  <a:lumOff val="50000"/>
                </a:schemeClr>
              </a:solidFill>
              <a:latin typeface="+mj-lt"/>
            </a:endParaRPr>
          </a:p>
        </p:txBody>
      </p:sp>
      <p:sp>
        <p:nvSpPr>
          <p:cNvPr id="37" name="Sev04"/>
          <p:cNvSpPr/>
          <p:nvPr/>
        </p:nvSpPr>
        <p:spPr>
          <a:xfrm>
            <a:off x="6986744" y="1743236"/>
            <a:ext cx="1209747" cy="1209747"/>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3" name="Half Frame 12"/>
          <p:cNvSpPr/>
          <p:nvPr/>
        </p:nvSpPr>
        <p:spPr>
          <a:xfrm rot="5400000">
            <a:off x="1519057" y="1602592"/>
            <a:ext cx="814651" cy="814651"/>
          </a:xfrm>
          <a:prstGeom prst="halfFrame">
            <a:avLst>
              <a:gd name="adj1" fmla="val 4570"/>
              <a:gd name="adj2" fmla="val 39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Half Frame 13"/>
          <p:cNvSpPr/>
          <p:nvPr/>
        </p:nvSpPr>
        <p:spPr>
          <a:xfrm rot="5400000">
            <a:off x="3531001" y="1602592"/>
            <a:ext cx="814651" cy="814651"/>
          </a:xfrm>
          <a:prstGeom prst="halfFrame">
            <a:avLst>
              <a:gd name="adj1" fmla="val 4570"/>
              <a:gd name="adj2" fmla="val 39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Half Frame 14"/>
          <p:cNvSpPr/>
          <p:nvPr/>
        </p:nvSpPr>
        <p:spPr>
          <a:xfrm rot="5400000">
            <a:off x="5542945" y="1602592"/>
            <a:ext cx="814651" cy="814651"/>
          </a:xfrm>
          <a:prstGeom prst="halfFrame">
            <a:avLst>
              <a:gd name="adj1" fmla="val 4570"/>
              <a:gd name="adj2" fmla="val 39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Half Frame 15"/>
          <p:cNvSpPr/>
          <p:nvPr/>
        </p:nvSpPr>
        <p:spPr>
          <a:xfrm rot="5400000">
            <a:off x="7554889" y="1602592"/>
            <a:ext cx="814651" cy="814651"/>
          </a:xfrm>
          <a:prstGeom prst="halfFrame">
            <a:avLst>
              <a:gd name="adj1" fmla="val 4570"/>
              <a:gd name="adj2" fmla="val 3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a:extLst>
              <a:ext uri="{FF2B5EF4-FFF2-40B4-BE49-F238E27FC236}">
                <a16:creationId xmlns:a16="http://schemas.microsoft.com/office/drawing/2014/main" id="{2506B6D4-71A7-4871-842D-D5DD35F9F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802" y="2004168"/>
            <a:ext cx="661965" cy="661965"/>
          </a:xfrm>
          <a:prstGeom prst="rect">
            <a:avLst/>
          </a:prstGeom>
        </p:spPr>
      </p:pic>
      <p:pic>
        <p:nvPicPr>
          <p:cNvPr id="20" name="Picture 19">
            <a:extLst>
              <a:ext uri="{FF2B5EF4-FFF2-40B4-BE49-F238E27FC236}">
                <a16:creationId xmlns:a16="http://schemas.microsoft.com/office/drawing/2014/main" id="{C475F05E-F2DC-4C83-B44B-FEE882717C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9417" y="2004168"/>
            <a:ext cx="661965" cy="661965"/>
          </a:xfrm>
          <a:prstGeom prst="rect">
            <a:avLst/>
          </a:prstGeom>
        </p:spPr>
      </p:pic>
      <p:pic>
        <p:nvPicPr>
          <p:cNvPr id="22" name="Picture 21">
            <a:extLst>
              <a:ext uri="{FF2B5EF4-FFF2-40B4-BE49-F238E27FC236}">
                <a16:creationId xmlns:a16="http://schemas.microsoft.com/office/drawing/2014/main" id="{6CA68605-3540-4F9C-B7B0-D2D2FDC962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1712" y="1930148"/>
            <a:ext cx="835921" cy="835921"/>
          </a:xfrm>
          <a:prstGeom prst="rect">
            <a:avLst/>
          </a:prstGeom>
        </p:spPr>
      </p:pic>
      <p:pic>
        <p:nvPicPr>
          <p:cNvPr id="24" name="Picture 23">
            <a:extLst>
              <a:ext uri="{FF2B5EF4-FFF2-40B4-BE49-F238E27FC236}">
                <a16:creationId xmlns:a16="http://schemas.microsoft.com/office/drawing/2014/main" id="{7FD40ECA-FBFA-4781-B64B-1AC246CF4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5246" y="1805453"/>
            <a:ext cx="1059393" cy="1059393"/>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ppt_w</p:attrName>
                                        </p:attrNameLst>
                                      </p:cBhvr>
                                      <p:tavLst>
                                        <p:tav tm="0" fmla="#ppt_w*sin(2.5*pi*$)">
                                          <p:val>
                                            <p:fltVal val="0"/>
                                          </p:val>
                                        </p:tav>
                                        <p:tav tm="100000">
                                          <p:val>
                                            <p:fltVal val="1"/>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ppt_w</p:attrName>
                                        </p:attrNameLst>
                                      </p:cBhvr>
                                      <p:tavLst>
                                        <p:tav tm="0" fmla="#ppt_w*sin(2.5*pi*$)">
                                          <p:val>
                                            <p:fltVal val="0"/>
                                          </p:val>
                                        </p:tav>
                                        <p:tav tm="100000">
                                          <p:val>
                                            <p:fltVal val="1"/>
                                          </p:val>
                                        </p:tav>
                                      </p:tavLst>
                                    </p:anim>
                                    <p:anim calcmode="lin" valueType="num">
                                      <p:cBhvr>
                                        <p:cTn id="32" dur="1000" fill="hold"/>
                                        <p:tgtEl>
                                          <p:spTgt spid="28"/>
                                        </p:tgtEl>
                                        <p:attrNameLst>
                                          <p:attrName>ppt_h</p:attrName>
                                        </p:attrNameLst>
                                      </p:cBhvr>
                                      <p:tavLst>
                                        <p:tav tm="0">
                                          <p:val>
                                            <p:strVal val="#ppt_h"/>
                                          </p:val>
                                        </p:tav>
                                        <p:tav tm="100000">
                                          <p:val>
                                            <p:strVal val="#ppt_h"/>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anim calcmode="lin" valueType="num">
                                      <p:cBhvr>
                                        <p:cTn id="36" dur="500" fill="hold"/>
                                        <p:tgtEl>
                                          <p:spTgt spid="27"/>
                                        </p:tgtEl>
                                        <p:attrNameLst>
                                          <p:attrName>ppt_x</p:attrName>
                                        </p:attrNameLst>
                                      </p:cBhvr>
                                      <p:tavLst>
                                        <p:tav tm="0">
                                          <p:val>
                                            <p:strVal val="#ppt_x"/>
                                          </p:val>
                                        </p:tav>
                                        <p:tav tm="100000">
                                          <p:val>
                                            <p:strVal val="#ppt_x"/>
                                          </p:val>
                                        </p:tav>
                                      </p:tavLst>
                                    </p:anim>
                                    <p:anim calcmode="lin" valueType="num">
                                      <p:cBhvr>
                                        <p:cTn id="37" dur="5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5" presetClass="entr" presetSubtype="0" fill="hold" grpId="0"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ppt_w</p:attrName>
                                        </p:attrNameLst>
                                      </p:cBhvr>
                                      <p:tavLst>
                                        <p:tav tm="0" fmla="#ppt_w*sin(2.5*pi*$)">
                                          <p:val>
                                            <p:fltVal val="0"/>
                                          </p:val>
                                        </p:tav>
                                        <p:tav tm="100000">
                                          <p:val>
                                            <p:fltVal val="1"/>
                                          </p:val>
                                        </p:tav>
                                      </p:tavLst>
                                    </p:anim>
                                    <p:anim calcmode="lin" valueType="num">
                                      <p:cBhvr>
                                        <p:cTn id="49" dur="1000" fill="hold"/>
                                        <p:tgtEl>
                                          <p:spTgt spid="32"/>
                                        </p:tgtEl>
                                        <p:attrNameLst>
                                          <p:attrName>ppt_h</p:attrName>
                                        </p:attrNameLst>
                                      </p:cBhvr>
                                      <p:tavLst>
                                        <p:tav tm="0">
                                          <p:val>
                                            <p:strVal val="#ppt_h"/>
                                          </p:val>
                                        </p:tav>
                                        <p:tav tm="100000">
                                          <p:val>
                                            <p:strVal val="#ppt_h"/>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anim calcmode="lin" valueType="num">
                                      <p:cBhvr>
                                        <p:cTn id="53" dur="500" fill="hold"/>
                                        <p:tgtEl>
                                          <p:spTgt spid="31"/>
                                        </p:tgtEl>
                                        <p:attrNameLst>
                                          <p:attrName>ppt_x</p:attrName>
                                        </p:attrNameLst>
                                      </p:cBhvr>
                                      <p:tavLst>
                                        <p:tav tm="0">
                                          <p:val>
                                            <p:strVal val="#ppt_x"/>
                                          </p:val>
                                        </p:tav>
                                        <p:tav tm="100000">
                                          <p:val>
                                            <p:strVal val="#ppt_x"/>
                                          </p:val>
                                        </p:tav>
                                      </p:tavLst>
                                    </p:anim>
                                    <p:anim calcmode="lin" valueType="num">
                                      <p:cBhvr>
                                        <p:cTn id="54" dur="500" fill="hold"/>
                                        <p:tgtEl>
                                          <p:spTgt spid="31"/>
                                        </p:tgtEl>
                                        <p:attrNameLst>
                                          <p:attrName>ppt_y</p:attrName>
                                        </p:attrNameLst>
                                      </p:cBhvr>
                                      <p:tavLst>
                                        <p:tav tm="0">
                                          <p:val>
                                            <p:strVal val="#ppt_y+.1"/>
                                          </p:val>
                                        </p:tav>
                                        <p:tav tm="100000">
                                          <p:val>
                                            <p:strVal val="#ppt_y"/>
                                          </p:val>
                                        </p:tav>
                                      </p:tavLst>
                                    </p:anim>
                                  </p:childTnLst>
                                </p:cTn>
                              </p:par>
                            </p:childTnLst>
                          </p:cTn>
                        </p:par>
                        <p:par>
                          <p:cTn id="55" fill="hold">
                            <p:stCondLst>
                              <p:cond delay="450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anim calcmode="lin" valueType="num">
                                      <p:cBhvr>
                                        <p:cTn id="59" dur="500" fill="hold"/>
                                        <p:tgtEl>
                                          <p:spTgt spid="16"/>
                                        </p:tgtEl>
                                        <p:attrNameLst>
                                          <p:attrName>ppt_x</p:attrName>
                                        </p:attrNameLst>
                                      </p:cBhvr>
                                      <p:tavLst>
                                        <p:tav tm="0">
                                          <p:val>
                                            <p:strVal val="#ppt_x"/>
                                          </p:val>
                                        </p:tav>
                                        <p:tav tm="100000">
                                          <p:val>
                                            <p:strVal val="#ppt_x"/>
                                          </p:val>
                                        </p:tav>
                                      </p:tavLst>
                                    </p:anim>
                                    <p:anim calcmode="lin" valueType="num">
                                      <p:cBhvr>
                                        <p:cTn id="60" dur="50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45" presetClass="entr" presetSubtype="0" fill="hold" grpId="0" nodeType="afterEffect">
                                  <p:stCondLst>
                                    <p:cond delay="0"/>
                                  </p:stCondLst>
                                  <p:iterate type="lt">
                                    <p:tmPct val="10000"/>
                                  </p:iterate>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ppt_w</p:attrName>
                                        </p:attrNameLst>
                                      </p:cBhvr>
                                      <p:tavLst>
                                        <p:tav tm="0" fmla="#ppt_w*sin(2.5*pi*$)">
                                          <p:val>
                                            <p:fltVal val="0"/>
                                          </p:val>
                                        </p:tav>
                                        <p:tav tm="100000">
                                          <p:val>
                                            <p:fltVal val="1"/>
                                          </p:val>
                                        </p:tav>
                                      </p:tavLst>
                                    </p:anim>
                                    <p:anim calcmode="lin" valueType="num">
                                      <p:cBhvr>
                                        <p:cTn id="66" dur="1000" fill="hold"/>
                                        <p:tgtEl>
                                          <p:spTgt spid="37"/>
                                        </p:tgtEl>
                                        <p:attrNameLst>
                                          <p:attrName>ppt_h</p:attrName>
                                        </p:attrNameLst>
                                      </p:cBhvr>
                                      <p:tavLst>
                                        <p:tav tm="0">
                                          <p:val>
                                            <p:strVal val="#ppt_h"/>
                                          </p:val>
                                        </p:tav>
                                        <p:tav tm="100000">
                                          <p:val>
                                            <p:strVal val="#ppt_h"/>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anim calcmode="lin" valueType="num">
                                      <p:cBhvr>
                                        <p:cTn id="70" dur="500" fill="hold"/>
                                        <p:tgtEl>
                                          <p:spTgt spid="36"/>
                                        </p:tgtEl>
                                        <p:attrNameLst>
                                          <p:attrName>ppt_x</p:attrName>
                                        </p:attrNameLst>
                                      </p:cBhvr>
                                      <p:tavLst>
                                        <p:tav tm="0">
                                          <p:val>
                                            <p:strVal val="#ppt_x"/>
                                          </p:val>
                                        </p:tav>
                                        <p:tav tm="100000">
                                          <p:val>
                                            <p:strVal val="#ppt_x"/>
                                          </p:val>
                                        </p:tav>
                                      </p:tavLst>
                                    </p:anim>
                                    <p:anim calcmode="lin" valueType="num">
                                      <p:cBhvr>
                                        <p:cTn id="7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anim calcmode="lin" valueType="num">
                                      <p:cBhvr>
                                        <p:cTn id="82" dur="1000" fill="hold"/>
                                        <p:tgtEl>
                                          <p:spTgt spid="20"/>
                                        </p:tgtEl>
                                        <p:attrNameLst>
                                          <p:attrName>ppt_x</p:attrName>
                                        </p:attrNameLst>
                                      </p:cBhvr>
                                      <p:tavLst>
                                        <p:tav tm="0">
                                          <p:val>
                                            <p:strVal val="#ppt_x"/>
                                          </p:val>
                                        </p:tav>
                                        <p:tav tm="100000">
                                          <p:val>
                                            <p:strVal val="#ppt_x"/>
                                          </p:val>
                                        </p:tav>
                                      </p:tavLst>
                                    </p:anim>
                                    <p:anim calcmode="lin" valueType="num">
                                      <p:cBhvr>
                                        <p:cTn id="83" dur="1000" fill="hold"/>
                                        <p:tgtEl>
                                          <p:spTgt spid="2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1000"/>
                                        <p:tgtEl>
                                          <p:spTgt spid="24"/>
                                        </p:tgtEl>
                                      </p:cBhvr>
                                    </p:animEffect>
                                    <p:anim calcmode="lin" valueType="num">
                                      <p:cBhvr>
                                        <p:cTn id="92" dur="1000" fill="hold"/>
                                        <p:tgtEl>
                                          <p:spTgt spid="24"/>
                                        </p:tgtEl>
                                        <p:attrNameLst>
                                          <p:attrName>ppt_x</p:attrName>
                                        </p:attrNameLst>
                                      </p:cBhvr>
                                      <p:tavLst>
                                        <p:tav tm="0">
                                          <p:val>
                                            <p:strVal val="#ppt_x"/>
                                          </p:val>
                                        </p:tav>
                                        <p:tav tm="100000">
                                          <p:val>
                                            <p:strVal val="#ppt_x"/>
                                          </p:val>
                                        </p:tav>
                                      </p:tavLst>
                                    </p:anim>
                                    <p:anim calcmode="lin" valueType="num">
                                      <p:cBhvr>
                                        <p:cTn id="9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animBg="1"/>
      <p:bldP spid="27" grpId="0"/>
      <p:bldP spid="28" grpId="0" animBg="1"/>
      <p:bldP spid="31" grpId="0"/>
      <p:bldP spid="32" grpId="0" animBg="1"/>
      <p:bldP spid="36" grpId="0"/>
      <p:bldP spid="37"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866F1-98D7-4A9C-8A6F-3B3F8EB4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10" y="1"/>
            <a:ext cx="8604490" cy="5143498"/>
          </a:xfrm>
          <a:prstGeom prst="rect">
            <a:avLst/>
          </a:prstGeom>
        </p:spPr>
      </p:pic>
      <p:sp>
        <p:nvSpPr>
          <p:cNvPr id="32" name="Rectangle 31"/>
          <p:cNvSpPr/>
          <p:nvPr/>
        </p:nvSpPr>
        <p:spPr>
          <a:xfrm>
            <a:off x="539510" y="0"/>
            <a:ext cx="3092834" cy="5143500"/>
          </a:xfrm>
          <a:prstGeom prst="rect">
            <a:avLst/>
          </a:prstGeom>
          <a:solidFill>
            <a:schemeClr val="tx2">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24" name="Oval 23"/>
          <p:cNvSpPr/>
          <p:nvPr/>
        </p:nvSpPr>
        <p:spPr>
          <a:xfrm>
            <a:off x="936044"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FontAwesome" pitchFamily="2" charset="0"/>
              </a:rPr>
              <a:t>19</a:t>
            </a:r>
          </a:p>
        </p:txBody>
      </p:sp>
      <p:sp>
        <p:nvSpPr>
          <p:cNvPr id="25" name="Oval 24"/>
          <p:cNvSpPr/>
          <p:nvPr/>
        </p:nvSpPr>
        <p:spPr>
          <a:xfrm>
            <a:off x="1767726"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a:solidFill>
                  <a:schemeClr val="bg1"/>
                </a:solidFill>
                <a:latin typeface="FontAwesome" pitchFamily="2" charset="0"/>
              </a:rPr>
              <a:t>1</a:t>
            </a:r>
          </a:p>
        </p:txBody>
      </p:sp>
      <p:sp>
        <p:nvSpPr>
          <p:cNvPr id="26" name="Oval 25"/>
          <p:cNvSpPr/>
          <p:nvPr/>
        </p:nvSpPr>
        <p:spPr>
          <a:xfrm>
            <a:off x="2599408"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FontAwesome" pitchFamily="2" charset="0"/>
              </a:rPr>
              <a:t>100</a:t>
            </a:r>
            <a:endParaRPr lang="en-US" sz="1500" b="1" dirty="0">
              <a:solidFill>
                <a:schemeClr val="bg1"/>
              </a:solidFill>
              <a:latin typeface="FontAwesome" pitchFamily="2" charset="0"/>
            </a:endParaRPr>
          </a:p>
        </p:txBody>
      </p:sp>
      <p:sp>
        <p:nvSpPr>
          <p:cNvPr id="39" name="Rectangle 38"/>
          <p:cNvSpPr/>
          <p:nvPr/>
        </p:nvSpPr>
        <p:spPr>
          <a:xfrm>
            <a:off x="539510" y="4818422"/>
            <a:ext cx="3092834" cy="325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930297" y="1441987"/>
            <a:ext cx="2462405" cy="707886"/>
          </a:xfrm>
          <a:prstGeom prst="rect">
            <a:avLst/>
          </a:prstGeom>
        </p:spPr>
        <p:txBody>
          <a:bodyPr wrap="square">
            <a:spAutoFit/>
          </a:bodyPr>
          <a:lstStyle/>
          <a:p>
            <a:pPr algn="ctr"/>
            <a:r>
              <a:rPr lang="en-US" b="1" dirty="0">
                <a:solidFill>
                  <a:schemeClr val="bg1"/>
                </a:solidFill>
              </a:rPr>
              <a:t>Rokoko Smart suit Pro</a:t>
            </a:r>
          </a:p>
        </p:txBody>
      </p:sp>
      <p:cxnSp>
        <p:nvCxnSpPr>
          <p:cNvPr id="42" name="Straight Connector 41"/>
          <p:cNvCxnSpPr/>
          <p:nvPr/>
        </p:nvCxnSpPr>
        <p:spPr>
          <a:xfrm>
            <a:off x="1339374" y="2246855"/>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ADE504-8FA1-4388-99F6-CA7A421709FF}"/>
              </a:ext>
            </a:extLst>
          </p:cNvPr>
          <p:cNvSpPr txBox="1"/>
          <p:nvPr/>
        </p:nvSpPr>
        <p:spPr>
          <a:xfrm>
            <a:off x="820911" y="3093628"/>
            <a:ext cx="1036926" cy="461665"/>
          </a:xfrm>
          <a:prstGeom prst="rect">
            <a:avLst/>
          </a:prstGeom>
          <a:noFill/>
        </p:spPr>
        <p:txBody>
          <a:bodyPr wrap="square" rtlCol="0">
            <a:spAutoFit/>
          </a:bodyPr>
          <a:lstStyle/>
          <a:p>
            <a:r>
              <a:rPr lang="en-US" sz="800" b="1" dirty="0">
                <a:solidFill>
                  <a:schemeClr val="bg1"/>
                </a:solidFill>
              </a:rPr>
              <a:t>19-DoF Inertial Measurement Unit Sensors</a:t>
            </a:r>
          </a:p>
        </p:txBody>
      </p:sp>
      <p:sp>
        <p:nvSpPr>
          <p:cNvPr id="5" name="TextBox 4">
            <a:extLst>
              <a:ext uri="{FF2B5EF4-FFF2-40B4-BE49-F238E27FC236}">
                <a16:creationId xmlns:a16="http://schemas.microsoft.com/office/drawing/2014/main" id="{ACEE04F3-4464-4380-BAB9-C2C19A9AA6A3}"/>
              </a:ext>
            </a:extLst>
          </p:cNvPr>
          <p:cNvSpPr txBox="1"/>
          <p:nvPr/>
        </p:nvSpPr>
        <p:spPr>
          <a:xfrm>
            <a:off x="1668615" y="3051724"/>
            <a:ext cx="1036926" cy="584775"/>
          </a:xfrm>
          <a:prstGeom prst="rect">
            <a:avLst/>
          </a:prstGeom>
          <a:noFill/>
        </p:spPr>
        <p:txBody>
          <a:bodyPr wrap="square" rtlCol="0">
            <a:spAutoFit/>
          </a:bodyPr>
          <a:lstStyle/>
          <a:p>
            <a:r>
              <a:rPr lang="en-US" sz="800" b="1" dirty="0">
                <a:solidFill>
                  <a:schemeClr val="bg1"/>
                </a:solidFill>
              </a:rPr>
              <a:t>WIFI and USB 2.0 Communication</a:t>
            </a:r>
            <a:br>
              <a:rPr lang="en-US" sz="800" b="1" dirty="0">
                <a:solidFill>
                  <a:schemeClr val="bg1"/>
                </a:solidFill>
              </a:rPr>
            </a:br>
            <a:r>
              <a:rPr lang="en-US" sz="800" b="1" dirty="0">
                <a:solidFill>
                  <a:schemeClr val="bg1"/>
                </a:solidFill>
              </a:rPr>
              <a:t>Onboard memory</a:t>
            </a:r>
            <a:br>
              <a:rPr lang="en-US" sz="800" b="1" dirty="0">
                <a:solidFill>
                  <a:schemeClr val="bg1"/>
                </a:solidFill>
              </a:rPr>
            </a:br>
            <a:r>
              <a:rPr lang="en-US" sz="800" b="1" dirty="0">
                <a:solidFill>
                  <a:schemeClr val="bg1"/>
                </a:solidFill>
              </a:rPr>
              <a:t>Smart Hub</a:t>
            </a:r>
          </a:p>
        </p:txBody>
      </p:sp>
      <p:sp>
        <p:nvSpPr>
          <p:cNvPr id="6" name="TextBox 5">
            <a:extLst>
              <a:ext uri="{FF2B5EF4-FFF2-40B4-BE49-F238E27FC236}">
                <a16:creationId xmlns:a16="http://schemas.microsoft.com/office/drawing/2014/main" id="{84E8758E-EC42-415F-B414-3ACCC9497E0B}"/>
              </a:ext>
            </a:extLst>
          </p:cNvPr>
          <p:cNvSpPr txBox="1"/>
          <p:nvPr/>
        </p:nvSpPr>
        <p:spPr>
          <a:xfrm>
            <a:off x="2705541" y="3093627"/>
            <a:ext cx="921712" cy="461665"/>
          </a:xfrm>
          <a:prstGeom prst="rect">
            <a:avLst/>
          </a:prstGeom>
          <a:noFill/>
        </p:spPr>
        <p:txBody>
          <a:bodyPr wrap="square" rtlCol="0">
            <a:spAutoFit/>
          </a:bodyPr>
          <a:lstStyle/>
          <a:p>
            <a:r>
              <a:rPr lang="en-US" sz="800" b="1" dirty="0">
                <a:solidFill>
                  <a:schemeClr val="bg1"/>
                </a:solidFill>
              </a:rPr>
              <a:t>Up to 100 meters of wireless range</a:t>
            </a:r>
          </a:p>
        </p:txBody>
      </p:sp>
    </p:spTree>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strips(downLeft)">
                                      <p:cBhvr>
                                        <p:cTn id="21" dur="500"/>
                                        <p:tgtEl>
                                          <p:spTgt spid="42"/>
                                        </p:tgtEl>
                                      </p:cBhvr>
                                    </p:animEffect>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animBg="1"/>
      <p:bldP spid="25" grpId="0" animBg="1"/>
      <p:bldP spid="26" grpId="0" animBg="1"/>
      <p:bldP spid="39" grpId="0" animBg="1"/>
      <p:bldP spid="40"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19337" y="1347890"/>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hub WIFI mode Connection with Dedicated WIFI Router </a:t>
              </a:r>
            </a:p>
          </p:txBody>
        </p:sp>
      </p:grpSp>
      <p:grpSp>
        <p:nvGrpSpPr>
          <p:cNvPr id="65" name="Group 72"/>
          <p:cNvGrpSpPr/>
          <p:nvPr/>
        </p:nvGrpSpPr>
        <p:grpSpPr>
          <a:xfrm>
            <a:off x="2441515" y="1349203"/>
            <a:ext cx="1140204" cy="1118432"/>
            <a:chOff x="5776018" y="1548153"/>
            <a:chExt cx="1140204" cy="1118432"/>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Receiver Laptop/Pc Connection with the same dedicated WIFI Router</a:t>
              </a:r>
            </a:p>
          </p:txBody>
        </p:sp>
      </p:grpSp>
      <p:grpSp>
        <p:nvGrpSpPr>
          <p:cNvPr id="80" name="Group 72"/>
          <p:cNvGrpSpPr/>
          <p:nvPr/>
        </p:nvGrpSpPr>
        <p:grpSpPr>
          <a:xfrm>
            <a:off x="4517044" y="1350802"/>
            <a:ext cx="1152141" cy="499680"/>
            <a:chOff x="5776018" y="1537993"/>
            <a:chExt cx="1152141" cy="499680"/>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Configuration</a:t>
              </a:r>
            </a:p>
          </p:txBody>
        </p:sp>
      </p:grpSp>
      <p:grpSp>
        <p:nvGrpSpPr>
          <p:cNvPr id="88" name="Group 72"/>
          <p:cNvGrpSpPr/>
          <p:nvPr/>
        </p:nvGrpSpPr>
        <p:grpSpPr>
          <a:xfrm>
            <a:off x="6572354" y="1354649"/>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Creating a Data bridge connection between Receiver Laptop and Smart suit for Data transfer</a:t>
              </a:r>
            </a:p>
          </p:txBody>
        </p:sp>
      </p:grpSp>
      <p:sp>
        <p:nvSpPr>
          <p:cNvPr id="2" name="Title 1"/>
          <p:cNvSpPr>
            <a:spLocks noGrp="1"/>
          </p:cNvSpPr>
          <p:nvPr>
            <p:ph type="title"/>
          </p:nvPr>
        </p:nvSpPr>
        <p:spPr/>
        <p:txBody>
          <a:bodyPr/>
          <a:lstStyle/>
          <a:p>
            <a:r>
              <a:rPr lang="en-US" dirty="0"/>
              <a:t>Smart Suit Pro Connection/Configuration</a:t>
            </a:r>
          </a:p>
        </p:txBody>
      </p:sp>
      <p:sp>
        <p:nvSpPr>
          <p:cNvPr id="43" name="Chevron 42"/>
          <p:cNvSpPr/>
          <p:nvPr/>
        </p:nvSpPr>
        <p:spPr>
          <a:xfrm>
            <a:off x="1680353" y="1082583"/>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29557" y="1082583"/>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784867" y="1082583"/>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863850" y="1082583"/>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578977" y="1506953"/>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47272" y="1506953"/>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05264" y="1506953"/>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766811" y="1506953"/>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11659" y="76971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08088" y="131610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17773" y="78891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CCE3D41F-7D74-4210-AA5C-FFF9B0C6D6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3114" y="2777956"/>
            <a:ext cx="3909444" cy="2485171"/>
          </a:xfrm>
          <a:prstGeom prst="rect">
            <a:avLst/>
          </a:prstGeom>
        </p:spPr>
      </p:pic>
      <p:pic>
        <p:nvPicPr>
          <p:cNvPr id="9" name="Picture 8">
            <a:extLst>
              <a:ext uri="{FF2B5EF4-FFF2-40B4-BE49-F238E27FC236}">
                <a16:creationId xmlns:a16="http://schemas.microsoft.com/office/drawing/2014/main" id="{79A42FFC-0AEB-4301-93D3-24C1E5E5D5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43" y="2823020"/>
            <a:ext cx="2937958" cy="2189539"/>
          </a:xfrm>
          <a:prstGeom prst="rect">
            <a:avLst/>
          </a:prstGeom>
        </p:spPr>
      </p:pic>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69199" y="1310504"/>
            <a:ext cx="1112102" cy="1274945"/>
            <a:chOff x="5776018" y="1609113"/>
            <a:chExt cx="1112102" cy="1274945"/>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107721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3D Humanoid avatar is calibrated according to the user’s Height profile and body measurements</a:t>
              </a:r>
            </a:p>
          </p:txBody>
        </p:sp>
      </p:grpSp>
      <p:grpSp>
        <p:nvGrpSpPr>
          <p:cNvPr id="65" name="Group 72"/>
          <p:cNvGrpSpPr/>
          <p:nvPr/>
        </p:nvGrpSpPr>
        <p:grpSpPr>
          <a:xfrm>
            <a:off x="2491377" y="1311817"/>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calibrated model is then Configured in T pose To get exact Posture.</a:t>
              </a:r>
            </a:p>
          </p:txBody>
        </p:sp>
      </p:grpSp>
      <p:grpSp>
        <p:nvGrpSpPr>
          <p:cNvPr id="80" name="Group 72"/>
          <p:cNvGrpSpPr/>
          <p:nvPr/>
        </p:nvGrpSpPr>
        <p:grpSpPr>
          <a:xfrm>
            <a:off x="4566906" y="1313416"/>
            <a:ext cx="1152141" cy="653568"/>
            <a:chOff x="5776018" y="1537993"/>
            <a:chExt cx="1152141" cy="653568"/>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Current Position of the model is set as root position</a:t>
              </a:r>
            </a:p>
          </p:txBody>
        </p:sp>
      </p:grpSp>
      <p:grpSp>
        <p:nvGrpSpPr>
          <p:cNvPr id="88" name="Group 72"/>
          <p:cNvGrpSpPr/>
          <p:nvPr/>
        </p:nvGrpSpPr>
        <p:grpSpPr>
          <a:xfrm>
            <a:off x="6622216" y="1317263"/>
            <a:ext cx="1116530" cy="1569204"/>
            <a:chOff x="5776018" y="1545687"/>
            <a:chExt cx="1116530" cy="1569204"/>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38499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Model is Calibrated on the root position which will serve as the starting position and reference for getting motion data.</a:t>
              </a:r>
            </a:p>
          </p:txBody>
        </p:sp>
      </p:grpSp>
      <p:sp>
        <p:nvSpPr>
          <p:cNvPr id="2" name="Title 1"/>
          <p:cNvSpPr>
            <a:spLocks noGrp="1"/>
          </p:cNvSpPr>
          <p:nvPr>
            <p:ph type="title"/>
          </p:nvPr>
        </p:nvSpPr>
        <p:spPr/>
        <p:txBody>
          <a:bodyPr/>
          <a:lstStyle/>
          <a:p>
            <a:r>
              <a:rPr lang="en-US" dirty="0"/>
              <a:t>Model Calibration</a:t>
            </a:r>
          </a:p>
        </p:txBody>
      </p:sp>
      <p:sp>
        <p:nvSpPr>
          <p:cNvPr id="43" name="Chevron 42"/>
          <p:cNvSpPr/>
          <p:nvPr/>
        </p:nvSpPr>
        <p:spPr>
          <a:xfrm>
            <a:off x="1730215" y="1045197"/>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79419" y="1045197"/>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34729" y="1045197"/>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13712" y="1045197"/>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28839" y="1469567"/>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97134" y="1469567"/>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55126" y="1469567"/>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16673" y="1469567"/>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61521" y="73233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57950" y="127871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67635" y="75153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6FC50984-229B-460B-AF5D-A427B6F23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0737" y="3025149"/>
            <a:ext cx="2587836" cy="1940876"/>
          </a:xfrm>
          <a:prstGeom prst="rect">
            <a:avLst/>
          </a:prstGeom>
        </p:spPr>
      </p:pic>
      <p:pic>
        <p:nvPicPr>
          <p:cNvPr id="9" name="Picture 8">
            <a:extLst>
              <a:ext uri="{FF2B5EF4-FFF2-40B4-BE49-F238E27FC236}">
                <a16:creationId xmlns:a16="http://schemas.microsoft.com/office/drawing/2014/main" id="{C16B573D-B741-4B68-8D3E-4D28CF947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821" y="2886467"/>
            <a:ext cx="2844463" cy="2116212"/>
          </a:xfrm>
          <a:prstGeom prst="rect">
            <a:avLst/>
          </a:prstGeom>
        </p:spPr>
      </p:pic>
    </p:spTree>
    <p:extLst>
      <p:ext uri="{BB962C8B-B14F-4D97-AF65-F5344CB8AC3E}">
        <p14:creationId xmlns:p14="http://schemas.microsoft.com/office/powerpoint/2010/main" val="323500310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520522" y="1378959"/>
            <a:ext cx="1112102" cy="1121057"/>
            <a:chOff x="5776018" y="1609113"/>
            <a:chExt cx="1112102" cy="1121057"/>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Healthy Person performs Exercises wearing the Smart Suit pro Configured/Calibrated Properly</a:t>
              </a:r>
            </a:p>
          </p:txBody>
        </p:sp>
      </p:grpSp>
      <p:grpSp>
        <p:nvGrpSpPr>
          <p:cNvPr id="65" name="Group 72"/>
          <p:cNvGrpSpPr/>
          <p:nvPr/>
        </p:nvGrpSpPr>
        <p:grpSpPr>
          <a:xfrm>
            <a:off x="2542700" y="1380272"/>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motion data of that healthy person’s motion is collected and stored in a file</a:t>
              </a:r>
            </a:p>
          </p:txBody>
        </p:sp>
      </p:grpSp>
      <p:grpSp>
        <p:nvGrpSpPr>
          <p:cNvPr id="80" name="Group 72"/>
          <p:cNvGrpSpPr/>
          <p:nvPr/>
        </p:nvGrpSpPr>
        <p:grpSpPr>
          <a:xfrm>
            <a:off x="4618229" y="1381871"/>
            <a:ext cx="1152141" cy="807456"/>
            <a:chOff x="5776018" y="1537993"/>
            <a:chExt cx="1152141" cy="807456"/>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That data is then processed and lost frames are filled virtually</a:t>
              </a:r>
            </a:p>
          </p:txBody>
        </p:sp>
      </p:grpSp>
      <p:grpSp>
        <p:nvGrpSpPr>
          <p:cNvPr id="88" name="Group 72"/>
          <p:cNvGrpSpPr/>
          <p:nvPr/>
        </p:nvGrpSpPr>
        <p:grpSpPr>
          <a:xfrm>
            <a:off x="6673539" y="1385718"/>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processed data is imported in Unity 3D to create animation of Task which would be performed by Patient</a:t>
              </a:r>
            </a:p>
          </p:txBody>
        </p:sp>
      </p:grpSp>
      <p:sp>
        <p:nvSpPr>
          <p:cNvPr id="2" name="Title 1"/>
          <p:cNvSpPr>
            <a:spLocks noGrp="1"/>
          </p:cNvSpPr>
          <p:nvPr>
            <p:ph type="title"/>
          </p:nvPr>
        </p:nvSpPr>
        <p:spPr/>
        <p:txBody>
          <a:bodyPr/>
          <a:lstStyle/>
          <a:p>
            <a:r>
              <a:rPr lang="en-US" dirty="0"/>
              <a:t>Animation Recording</a:t>
            </a:r>
          </a:p>
        </p:txBody>
      </p:sp>
      <p:sp>
        <p:nvSpPr>
          <p:cNvPr id="39" name="Slide Number Placeholder 38"/>
          <p:cNvSpPr>
            <a:spLocks noGrp="1"/>
          </p:cNvSpPr>
          <p:nvPr>
            <p:ph type="sldNum" sz="quarter" idx="12"/>
          </p:nvPr>
        </p:nvSpPr>
        <p:spPr>
          <a:prstGeom prst="rect">
            <a:avLst/>
          </a:prstGeom>
        </p:spPr>
        <p:txBody>
          <a:bodyPr/>
          <a:lstStyle/>
          <a:p>
            <a:fld id="{C136B7D2-B98C-44FD-8D04-7EC62A564975}" type="slidenum">
              <a:rPr lang="en-US" smtClean="0"/>
              <a:pPr/>
              <a:t>18</a:t>
            </a:fld>
            <a:endParaRPr lang="en-US" dirty="0"/>
          </a:p>
        </p:txBody>
      </p:sp>
      <p:sp>
        <p:nvSpPr>
          <p:cNvPr id="43" name="Chevron 42"/>
          <p:cNvSpPr/>
          <p:nvPr/>
        </p:nvSpPr>
        <p:spPr>
          <a:xfrm>
            <a:off x="1781538" y="1113652"/>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30742" y="1113652"/>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86052" y="1113652"/>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65035" y="1113652"/>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80162" y="1538022"/>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48457" y="1538022"/>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806449" y="1538022"/>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67996" y="1538022"/>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112844" y="80078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209273" y="134717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418958" y="81998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EA7A054B-5A8A-41B8-8ECD-AD2321BD3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82" y="2818718"/>
            <a:ext cx="3237522" cy="1821106"/>
          </a:xfrm>
          <a:prstGeom prst="rect">
            <a:avLst/>
          </a:prstGeom>
        </p:spPr>
      </p:pic>
      <p:pic>
        <p:nvPicPr>
          <p:cNvPr id="9" name="Picture 8">
            <a:extLst>
              <a:ext uri="{FF2B5EF4-FFF2-40B4-BE49-F238E27FC236}">
                <a16:creationId xmlns:a16="http://schemas.microsoft.com/office/drawing/2014/main" id="{0869257B-4DB9-40C6-A0A6-F541FF6F9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2626" y="3104091"/>
            <a:ext cx="2698890" cy="1771938"/>
          </a:xfrm>
          <a:prstGeom prst="rect">
            <a:avLst/>
          </a:prstGeom>
        </p:spPr>
      </p:pic>
      <p:pic>
        <p:nvPicPr>
          <p:cNvPr id="13" name="Picture 12">
            <a:extLst>
              <a:ext uri="{FF2B5EF4-FFF2-40B4-BE49-F238E27FC236}">
                <a16:creationId xmlns:a16="http://schemas.microsoft.com/office/drawing/2014/main" id="{5A44A683-6FB3-4529-8DD1-1FF1103A6F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3967" y="2925893"/>
            <a:ext cx="1758292" cy="2019015"/>
          </a:xfrm>
          <a:prstGeom prst="rect">
            <a:avLst/>
          </a:prstGeom>
        </p:spPr>
      </p:pic>
    </p:spTree>
    <p:extLst>
      <p:ext uri="{BB962C8B-B14F-4D97-AF65-F5344CB8AC3E}">
        <p14:creationId xmlns:p14="http://schemas.microsoft.com/office/powerpoint/2010/main" val="198570054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813280"/>
            <a:chOff x="5776018" y="1609113"/>
            <a:chExt cx="1112102" cy="813280"/>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unity plugin is made to get real time data from the smart suit pro</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 time height profile of user is calibrated on a 3D avatar</a:t>
              </a:r>
            </a:p>
          </p:txBody>
        </p:sp>
      </p:grpSp>
      <p:grpSp>
        <p:nvGrpSpPr>
          <p:cNvPr id="80" name="Group 72"/>
          <p:cNvGrpSpPr/>
          <p:nvPr/>
        </p:nvGrpSpPr>
        <p:grpSpPr>
          <a:xfrm>
            <a:off x="4589067" y="1908419"/>
            <a:ext cx="1152141" cy="961344"/>
            <a:chOff x="5776018" y="1537993"/>
            <a:chExt cx="1152141" cy="961344"/>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3D Avatar is placed is a task performing environment in unity 3D</a:t>
              </a:r>
            </a:p>
          </p:txBody>
        </p:sp>
      </p:grpSp>
      <p:grpSp>
        <p:nvGrpSpPr>
          <p:cNvPr id="88" name="Group 72"/>
          <p:cNvGrpSpPr/>
          <p:nvPr/>
        </p:nvGrpSpPr>
        <p:grpSpPr>
          <a:xfrm>
            <a:off x="6644377" y="1912266"/>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Realtime task is performed and motion data of that task is collected and stored in a file</a:t>
              </a:r>
            </a:p>
          </p:txBody>
        </p:sp>
      </p:grpSp>
      <p:sp>
        <p:nvSpPr>
          <p:cNvPr id="2" name="Title 1"/>
          <p:cNvSpPr>
            <a:spLocks noGrp="1"/>
          </p:cNvSpPr>
          <p:nvPr>
            <p:ph type="title"/>
          </p:nvPr>
        </p:nvSpPr>
        <p:spPr/>
        <p:txBody>
          <a:bodyPr/>
          <a:lstStyle/>
          <a:p>
            <a:r>
              <a:rPr lang="en-US" dirty="0"/>
              <a:t>Realtime Task Performance</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55513332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890641" y="1020148"/>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3317880" y="1754731"/>
            <a:ext cx="2001844" cy="954107"/>
          </a:xfrm>
          <a:prstGeom prst="rect">
            <a:avLst/>
          </a:prstGeom>
          <a:noFill/>
        </p:spPr>
        <p:txBody>
          <a:bodyPr wrap="square" rtlCol="0">
            <a:spAutoFit/>
          </a:bodyPr>
          <a:lstStyle/>
          <a:p>
            <a:pPr algn="ctr"/>
            <a:r>
              <a:rPr lang="en-US" sz="1400" u="sng" dirty="0">
                <a:solidFill>
                  <a:srgbClr val="239BD0"/>
                </a:solidFill>
              </a:rPr>
              <a:t>Supervised by:</a:t>
            </a:r>
          </a:p>
          <a:p>
            <a:pPr algn="ctr"/>
            <a:r>
              <a:rPr lang="en-US" sz="1400" dirty="0"/>
              <a:t>Imran Raza</a:t>
            </a:r>
          </a:p>
          <a:p>
            <a:pPr algn="ctr"/>
            <a:r>
              <a:rPr lang="en-US" sz="1400" u="sng" dirty="0">
                <a:solidFill>
                  <a:srgbClr val="239BD0"/>
                </a:solidFill>
              </a:rPr>
              <a:t>Co-Supervised By:</a:t>
            </a:r>
          </a:p>
          <a:p>
            <a:pPr algn="ctr"/>
            <a:r>
              <a:rPr lang="en-US" sz="1400" dirty="0"/>
              <a:t>Dr. </a:t>
            </a:r>
            <a:r>
              <a:rPr lang="en-US" sz="1400" dirty="0" err="1"/>
              <a:t>Asad</a:t>
            </a:r>
            <a:r>
              <a:rPr lang="en-US" sz="1400" dirty="0"/>
              <a:t> Hussain</a:t>
            </a:r>
          </a:p>
        </p:txBody>
      </p:sp>
      <p:sp>
        <p:nvSpPr>
          <p:cNvPr id="5" name="TextBox 4"/>
          <p:cNvSpPr txBox="1"/>
          <p:nvPr/>
        </p:nvSpPr>
        <p:spPr>
          <a:xfrm>
            <a:off x="2502380" y="2738256"/>
            <a:ext cx="3629242" cy="307777"/>
          </a:xfrm>
          <a:prstGeom prst="rect">
            <a:avLst/>
          </a:prstGeom>
          <a:noFill/>
        </p:spPr>
        <p:txBody>
          <a:bodyPr wrap="square" rtlCol="0">
            <a:spAutoFit/>
          </a:bodyPr>
          <a:lstStyle/>
          <a:p>
            <a:pPr algn="ctr"/>
            <a:r>
              <a:rPr lang="en-US" sz="1400" dirty="0"/>
              <a:t>Session: 2016-2020</a:t>
            </a:r>
          </a:p>
        </p:txBody>
      </p:sp>
      <p:sp>
        <p:nvSpPr>
          <p:cNvPr id="7" name="Rectangle 6"/>
          <p:cNvSpPr/>
          <p:nvPr/>
        </p:nvSpPr>
        <p:spPr>
          <a:xfrm rot="2700000">
            <a:off x="4349983" y="3203400"/>
            <a:ext cx="172820" cy="172820"/>
          </a:xfrm>
          <a:prstGeom prst="rect">
            <a:avLst/>
          </a:prstGeom>
          <a:solidFill>
            <a:srgbClr val="F79E3A"/>
          </a:solidFill>
          <a:ln>
            <a:solidFill>
              <a:srgbClr val="F79E3A"/>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57D31"/>
              </a:solidFill>
            </a:endParaRPr>
          </a:p>
        </p:txBody>
      </p:sp>
      <p:cxnSp>
        <p:nvCxnSpPr>
          <p:cNvPr id="9" name="Straight Connector 8"/>
          <p:cNvCxnSpPr/>
          <p:nvPr/>
        </p:nvCxnSpPr>
        <p:spPr>
          <a:xfrm flipH="1">
            <a:off x="2830810" y="3289810"/>
            <a:ext cx="1368166"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688636" y="3289810"/>
            <a:ext cx="1310559"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sp>
        <p:nvSpPr>
          <p:cNvPr id="18" name="Rectangle 17"/>
          <p:cNvSpPr/>
          <p:nvPr/>
        </p:nvSpPr>
        <p:spPr>
          <a:xfrm>
            <a:off x="1490230" y="1243634"/>
            <a:ext cx="65" cy="615553"/>
          </a:xfrm>
          <a:prstGeom prst="rect">
            <a:avLst/>
          </a:prstGeom>
        </p:spPr>
        <p:txBody>
          <a:bodyPr wrap="none" lIns="0" tIns="0" rIns="0" bIns="0">
            <a:spAutoFit/>
          </a:bodyPr>
          <a:lstStyle/>
          <a:p>
            <a:endParaRPr lang="en-US" sz="4000" dirty="0">
              <a:latin typeface="FontAwesome" pitchFamily="2" charset="0"/>
            </a:endParaRPr>
          </a:p>
        </p:txBody>
      </p:sp>
      <p:sp>
        <p:nvSpPr>
          <p:cNvPr id="2" name="TextBox 1">
            <a:extLst>
              <a:ext uri="{FF2B5EF4-FFF2-40B4-BE49-F238E27FC236}">
                <a16:creationId xmlns:a16="http://schemas.microsoft.com/office/drawing/2014/main" id="{CAF652D6-E6F3-4949-B3B7-1C666EFDDF0D}"/>
              </a:ext>
            </a:extLst>
          </p:cNvPr>
          <p:cNvSpPr txBox="1"/>
          <p:nvPr/>
        </p:nvSpPr>
        <p:spPr>
          <a:xfrm>
            <a:off x="3341436" y="94649"/>
            <a:ext cx="2195537" cy="338554"/>
          </a:xfrm>
          <a:prstGeom prst="rect">
            <a:avLst/>
          </a:prstGeom>
          <a:noFill/>
        </p:spPr>
        <p:txBody>
          <a:bodyPr wrap="square" rtlCol="0">
            <a:spAutoFit/>
          </a:bodyPr>
          <a:lstStyle/>
          <a:p>
            <a:r>
              <a:rPr lang="en-US" sz="1600" b="1" u="sng" dirty="0"/>
              <a:t>Final Year Project</a:t>
            </a:r>
          </a:p>
        </p:txBody>
      </p:sp>
      <p:sp>
        <p:nvSpPr>
          <p:cNvPr id="6" name="TextBox 5">
            <a:extLst>
              <a:ext uri="{FF2B5EF4-FFF2-40B4-BE49-F238E27FC236}">
                <a16:creationId xmlns:a16="http://schemas.microsoft.com/office/drawing/2014/main" id="{9E40D7E4-E1A1-4BBA-BB03-6E4B57F2CF60}"/>
              </a:ext>
            </a:extLst>
          </p:cNvPr>
          <p:cNvSpPr txBox="1"/>
          <p:nvPr/>
        </p:nvSpPr>
        <p:spPr>
          <a:xfrm>
            <a:off x="3453372" y="363951"/>
            <a:ext cx="1624163" cy="384721"/>
          </a:xfrm>
          <a:prstGeom prst="rect">
            <a:avLst/>
          </a:prstGeom>
          <a:noFill/>
        </p:spPr>
        <p:txBody>
          <a:bodyPr wrap="none" rtlCol="0">
            <a:spAutoFit/>
          </a:bodyPr>
          <a:lstStyle/>
          <a:p>
            <a:r>
              <a:rPr lang="en-US" sz="1800" dirty="0"/>
              <a:t>Smart</a:t>
            </a:r>
            <a:r>
              <a:rPr lang="en-US" sz="1900" dirty="0"/>
              <a:t> Rehab</a:t>
            </a:r>
          </a:p>
        </p:txBody>
      </p:sp>
      <p:pic>
        <p:nvPicPr>
          <p:cNvPr id="13" name="Picture 12">
            <a:extLst>
              <a:ext uri="{FF2B5EF4-FFF2-40B4-BE49-F238E27FC236}">
                <a16:creationId xmlns:a16="http://schemas.microsoft.com/office/drawing/2014/main" id="{208E8975-293A-403E-B4DF-0C828E646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1539" y="726245"/>
            <a:ext cx="986828" cy="989183"/>
          </a:xfrm>
          <a:prstGeom prst="rect">
            <a:avLst/>
          </a:prstGeom>
        </p:spPr>
      </p:pic>
      <p:sp>
        <p:nvSpPr>
          <p:cNvPr id="17" name="Rectangle 16">
            <a:extLst>
              <a:ext uri="{FF2B5EF4-FFF2-40B4-BE49-F238E27FC236}">
                <a16:creationId xmlns:a16="http://schemas.microsoft.com/office/drawing/2014/main" id="{E445C2CF-1F25-483C-A40D-192A31267849}"/>
              </a:ext>
            </a:extLst>
          </p:cNvPr>
          <p:cNvSpPr/>
          <p:nvPr/>
        </p:nvSpPr>
        <p:spPr>
          <a:xfrm>
            <a:off x="1398730" y="3692782"/>
            <a:ext cx="2351926" cy="400110"/>
          </a:xfrm>
          <a:prstGeom prst="rect">
            <a:avLst/>
          </a:prstGeom>
        </p:spPr>
        <p:txBody>
          <a:bodyPr wrap="none">
            <a:spAutoFit/>
          </a:bodyPr>
          <a:lstStyle/>
          <a:p>
            <a:pPr algn="ctr"/>
            <a:r>
              <a:rPr lang="en-US" dirty="0"/>
              <a:t>Acknowledgement:</a:t>
            </a:r>
          </a:p>
        </p:txBody>
      </p:sp>
      <p:sp>
        <p:nvSpPr>
          <p:cNvPr id="24" name="Rectangle 23">
            <a:extLst>
              <a:ext uri="{FF2B5EF4-FFF2-40B4-BE49-F238E27FC236}">
                <a16:creationId xmlns:a16="http://schemas.microsoft.com/office/drawing/2014/main" id="{FE089524-7985-4772-B5EE-D08DA44C88F0}"/>
              </a:ext>
            </a:extLst>
          </p:cNvPr>
          <p:cNvSpPr/>
          <p:nvPr/>
        </p:nvSpPr>
        <p:spPr>
          <a:xfrm>
            <a:off x="2574693" y="4171425"/>
            <a:ext cx="2532388" cy="738664"/>
          </a:xfrm>
          <a:prstGeom prst="rect">
            <a:avLst/>
          </a:prstGeom>
        </p:spPr>
        <p:txBody>
          <a:bodyPr wrap="square">
            <a:spAutoFit/>
          </a:bodyPr>
          <a:lstStyle/>
          <a:p>
            <a:pPr algn="ctr"/>
            <a:r>
              <a:rPr lang="en-US" sz="1400" dirty="0"/>
              <a:t>Funded by Higher Education Commission</a:t>
            </a:r>
          </a:p>
          <a:p>
            <a:pPr algn="ctr"/>
            <a:r>
              <a:rPr lang="en-US" sz="1400" dirty="0"/>
              <a:t> (HEC)</a:t>
            </a:r>
          </a:p>
        </p:txBody>
      </p:sp>
      <p:pic>
        <p:nvPicPr>
          <p:cNvPr id="26" name="Picture 25">
            <a:extLst>
              <a:ext uri="{FF2B5EF4-FFF2-40B4-BE49-F238E27FC236}">
                <a16:creationId xmlns:a16="http://schemas.microsoft.com/office/drawing/2014/main" id="{680669DD-316A-4887-9F40-A56F227AC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028" y="3939271"/>
            <a:ext cx="981418" cy="10586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2" grpId="0"/>
      <p:bldP spid="6" grpId="0"/>
      <p:bldP spid="17"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Motion data of both Healthy person and patient are stored in one file</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Data of both the files is processed and made useable for the algorithm</a:t>
              </a:r>
            </a:p>
          </p:txBody>
        </p:sp>
      </p:grpSp>
      <p:grpSp>
        <p:nvGrpSpPr>
          <p:cNvPr id="80" name="Group 72"/>
          <p:cNvGrpSpPr/>
          <p:nvPr/>
        </p:nvGrpSpPr>
        <p:grpSpPr>
          <a:xfrm>
            <a:off x="4589067" y="1908419"/>
            <a:ext cx="1152141" cy="1115233"/>
            <a:chOff x="5776018" y="1537993"/>
            <a:chExt cx="1152141" cy="1115233"/>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Mathematical Formulas are applied on the processed data and a detailed report is generated</a:t>
              </a:r>
            </a:p>
          </p:txBody>
        </p:sp>
      </p:grpSp>
      <p:grpSp>
        <p:nvGrpSpPr>
          <p:cNvPr id="88" name="Group 72"/>
          <p:cNvGrpSpPr/>
          <p:nvPr/>
        </p:nvGrpSpPr>
        <p:grpSpPr>
          <a:xfrm>
            <a:off x="6644377" y="1912266"/>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Detailed report of the patients body joints movement is fetched and displayed to the doctor to assess it and make further decisions</a:t>
              </a:r>
            </a:p>
          </p:txBody>
        </p:sp>
      </p:grpSp>
      <p:sp>
        <p:nvSpPr>
          <p:cNvPr id="2" name="Title 1"/>
          <p:cNvSpPr>
            <a:spLocks noGrp="1"/>
          </p:cNvSpPr>
          <p:nvPr>
            <p:ph type="title"/>
          </p:nvPr>
        </p:nvSpPr>
        <p:spPr/>
        <p:txBody>
          <a:bodyPr/>
          <a:lstStyle/>
          <a:p>
            <a:r>
              <a:rPr lang="en-US" dirty="0"/>
              <a:t>Comparison &amp; Report Generation</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24933100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3746E-3BBF-4601-9A39-7D5274E1B9C9}"/>
              </a:ext>
            </a:extLst>
          </p:cNvPr>
          <p:cNvSpPr>
            <a:spLocks noGrp="1"/>
          </p:cNvSpPr>
          <p:nvPr>
            <p:ph type="sldNum" sz="quarter" idx="12"/>
          </p:nvPr>
        </p:nvSpPr>
        <p:spPr/>
        <p:txBody>
          <a:bodyPr/>
          <a:lstStyle/>
          <a:p>
            <a:fld id="{C136B7D2-B98C-44FD-8D04-7EC62A564975}" type="slidenum">
              <a:rPr lang="en-US" smtClean="0"/>
              <a:pPr/>
              <a:t>21</a:t>
            </a:fld>
            <a:endParaRPr lang="en-US" dirty="0"/>
          </a:p>
        </p:txBody>
      </p:sp>
      <p:pic>
        <p:nvPicPr>
          <p:cNvPr id="5" name="bandicam 2020-05-17 01-44-04-556">
            <a:hlinkClick r:id="" action="ppaction://media"/>
            <a:extLst>
              <a:ext uri="{FF2B5EF4-FFF2-40B4-BE49-F238E27FC236}">
                <a16:creationId xmlns:a16="http://schemas.microsoft.com/office/drawing/2014/main" id="{C590240D-8AB3-4BD3-8AC4-9CF507649F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296" y="267470"/>
            <a:ext cx="7610271" cy="4262280"/>
          </a:xfrm>
          <a:prstGeom prst="rect">
            <a:avLst/>
          </a:prstGeom>
        </p:spPr>
      </p:pic>
    </p:spTree>
    <p:extLst>
      <p:ext uri="{BB962C8B-B14F-4D97-AF65-F5344CB8AC3E}">
        <p14:creationId xmlns:p14="http://schemas.microsoft.com/office/powerpoint/2010/main" val="469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0E51DB-9637-4C46-B917-863CCB9A9F78}"/>
              </a:ext>
            </a:extLst>
          </p:cNvPr>
          <p:cNvSpPr>
            <a:spLocks noGrp="1"/>
          </p:cNvSpPr>
          <p:nvPr>
            <p:ph type="sldNum" sz="quarter" idx="12"/>
          </p:nvPr>
        </p:nvSpPr>
        <p:spPr/>
        <p:txBody>
          <a:bodyPr/>
          <a:lstStyle/>
          <a:p>
            <a:fld id="{C136B7D2-B98C-44FD-8D04-7EC62A564975}" type="slidenum">
              <a:rPr lang="en-US" smtClean="0"/>
              <a:pPr/>
              <a:t>22</a:t>
            </a:fld>
            <a:endParaRPr lang="en-US" dirty="0"/>
          </a:p>
        </p:txBody>
      </p:sp>
      <p:pic>
        <p:nvPicPr>
          <p:cNvPr id="6" name="Picture 5">
            <a:extLst>
              <a:ext uri="{FF2B5EF4-FFF2-40B4-BE49-F238E27FC236}">
                <a16:creationId xmlns:a16="http://schemas.microsoft.com/office/drawing/2014/main" id="{86D2D785-63DC-491D-AA71-BDDFCDE26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23" y="181774"/>
            <a:ext cx="8478753" cy="4343816"/>
          </a:xfrm>
          <a:prstGeom prst="rect">
            <a:avLst/>
          </a:prstGeom>
        </p:spPr>
      </p:pic>
    </p:spTree>
    <p:extLst>
      <p:ext uri="{BB962C8B-B14F-4D97-AF65-F5344CB8AC3E}">
        <p14:creationId xmlns:p14="http://schemas.microsoft.com/office/powerpoint/2010/main" val="359004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1121057"/>
            <a:chOff x="5776018" y="1609113"/>
            <a:chExt cx="1112102" cy="1121057"/>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Time to time motion data of patients is collected and labeled for Classification</a:t>
              </a:r>
            </a:p>
          </p:txBody>
        </p:sp>
      </p:grpSp>
      <p:grpSp>
        <p:nvGrpSpPr>
          <p:cNvPr id="65" name="Group 72"/>
          <p:cNvGrpSpPr/>
          <p:nvPr/>
        </p:nvGrpSpPr>
        <p:grpSpPr>
          <a:xfrm>
            <a:off x="2513538" y="1906820"/>
            <a:ext cx="1140204" cy="995321"/>
            <a:chOff x="5776018" y="1548153"/>
            <a:chExt cx="1140204" cy="995321"/>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8002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Machine Learning Algorithm is trained on the classified data</a:t>
              </a:r>
            </a:p>
            <a:p>
              <a:pPr lvl="0" defTabSz="914400">
                <a:spcBef>
                  <a:spcPct val="20000"/>
                </a:spcBef>
                <a:defRPr/>
              </a:pPr>
              <a:endParaRPr lang="en-US" sz="1000" b="1" dirty="0">
                <a:solidFill>
                  <a:schemeClr val="tx1">
                    <a:lumMod val="50000"/>
                    <a:lumOff val="50000"/>
                  </a:schemeClr>
                </a:solidFill>
              </a:endParaRPr>
            </a:p>
          </p:txBody>
        </p:sp>
      </p:grpSp>
      <p:grpSp>
        <p:nvGrpSpPr>
          <p:cNvPr id="80" name="Group 72"/>
          <p:cNvGrpSpPr/>
          <p:nvPr/>
        </p:nvGrpSpPr>
        <p:grpSpPr>
          <a:xfrm>
            <a:off x="4589067" y="1908419"/>
            <a:ext cx="1152141" cy="1299899"/>
            <a:chOff x="5776018" y="1537993"/>
            <a:chExt cx="1152141" cy="1299899"/>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11079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An AI model with be created for the assistance in identification of Parkinson’s disease</a:t>
              </a:r>
            </a:p>
            <a:p>
              <a:pPr lvl="0" defTabSz="914400">
                <a:spcBef>
                  <a:spcPct val="20000"/>
                </a:spcBef>
                <a:defRPr/>
              </a:pPr>
              <a:endParaRPr lang="en-US" sz="1000" b="1" dirty="0">
                <a:solidFill>
                  <a:schemeClr val="tx1">
                    <a:lumMod val="50000"/>
                    <a:lumOff val="50000"/>
                  </a:schemeClr>
                </a:solidFill>
              </a:endParaRPr>
            </a:p>
          </p:txBody>
        </p:sp>
      </p:grpSp>
      <p:grpSp>
        <p:nvGrpSpPr>
          <p:cNvPr id="88" name="Group 72"/>
          <p:cNvGrpSpPr/>
          <p:nvPr/>
        </p:nvGrpSpPr>
        <p:grpSpPr>
          <a:xfrm>
            <a:off x="6644377" y="1912266"/>
            <a:ext cx="1116530" cy="1599981"/>
            <a:chOff x="5776018" y="1545687"/>
            <a:chExt cx="1116530" cy="1599981"/>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4157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The system will assist doctor in identification of Parkinson’s disease by assessing patients real time motion data</a:t>
              </a:r>
            </a:p>
            <a:p>
              <a:pPr lvl="0" defTabSz="914400">
                <a:spcBef>
                  <a:spcPct val="20000"/>
                </a:spcBef>
                <a:defRPr/>
              </a:pPr>
              <a:endParaRPr lang="en-US" sz="1000" b="1" dirty="0">
                <a:solidFill>
                  <a:schemeClr val="tx1">
                    <a:lumMod val="50000"/>
                    <a:lumOff val="50000"/>
                  </a:schemeClr>
                </a:solidFill>
              </a:endParaRPr>
            </a:p>
          </p:txBody>
        </p:sp>
      </p:grpSp>
      <p:sp>
        <p:nvSpPr>
          <p:cNvPr id="2" name="Title 1"/>
          <p:cNvSpPr>
            <a:spLocks noGrp="1"/>
          </p:cNvSpPr>
          <p:nvPr>
            <p:ph type="title"/>
          </p:nvPr>
        </p:nvSpPr>
        <p:spPr/>
        <p:txBody>
          <a:bodyPr/>
          <a:lstStyle/>
          <a:p>
            <a:r>
              <a:rPr lang="en-US" dirty="0"/>
              <a:t>Identification &amp; Machine Learning</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45982149"/>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DCE9-A547-44B6-AF24-3A492B10C353}"/>
              </a:ext>
            </a:extLst>
          </p:cNvPr>
          <p:cNvSpPr>
            <a:spLocks noGrp="1"/>
          </p:cNvSpPr>
          <p:nvPr>
            <p:ph type="title"/>
          </p:nvPr>
        </p:nvSpPr>
        <p:spPr/>
        <p:txBody>
          <a:bodyPr/>
          <a:lstStyle/>
          <a:p>
            <a:r>
              <a:rPr lang="en-US" dirty="0"/>
              <a:t>Data Acquisition</a:t>
            </a:r>
          </a:p>
        </p:txBody>
      </p:sp>
      <p:sp>
        <p:nvSpPr>
          <p:cNvPr id="4" name="Slide Number Placeholder 3">
            <a:extLst>
              <a:ext uri="{FF2B5EF4-FFF2-40B4-BE49-F238E27FC236}">
                <a16:creationId xmlns:a16="http://schemas.microsoft.com/office/drawing/2014/main" id="{DBF19EC9-516A-41A6-B0FD-E04680729802}"/>
              </a:ext>
            </a:extLst>
          </p:cNvPr>
          <p:cNvSpPr>
            <a:spLocks noGrp="1"/>
          </p:cNvSpPr>
          <p:nvPr>
            <p:ph type="sldNum" sz="quarter" idx="12"/>
          </p:nvPr>
        </p:nvSpPr>
        <p:spPr/>
        <p:txBody>
          <a:bodyPr/>
          <a:lstStyle/>
          <a:p>
            <a:fld id="{C136B7D2-B98C-44FD-8D04-7EC62A564975}" type="slidenum">
              <a:rPr lang="en-US" smtClean="0"/>
              <a:pPr/>
              <a:t>24</a:t>
            </a:fld>
            <a:endParaRPr lang="en-US" dirty="0"/>
          </a:p>
        </p:txBody>
      </p:sp>
      <p:pic>
        <p:nvPicPr>
          <p:cNvPr id="5" name="WhatsApp Video 2020-08-03 at 11.59.12 PM">
            <a:hlinkClick r:id="" action="ppaction://media"/>
            <a:extLst>
              <a:ext uri="{FF2B5EF4-FFF2-40B4-BE49-F238E27FC236}">
                <a16:creationId xmlns:a16="http://schemas.microsoft.com/office/drawing/2014/main" id="{4B309666-BE59-4076-B1F4-E6DF507851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9223" y="670719"/>
            <a:ext cx="2394840" cy="4353224"/>
          </a:xfrm>
          <a:prstGeom prst="rect">
            <a:avLst/>
          </a:prstGeom>
        </p:spPr>
      </p:pic>
      <p:sp>
        <p:nvSpPr>
          <p:cNvPr id="8" name="Text Placeholder 3">
            <a:extLst>
              <a:ext uri="{FF2B5EF4-FFF2-40B4-BE49-F238E27FC236}">
                <a16:creationId xmlns:a16="http://schemas.microsoft.com/office/drawing/2014/main" id="{802C545D-C8CE-428A-B76F-285A53505677}"/>
              </a:ext>
            </a:extLst>
          </p:cNvPr>
          <p:cNvSpPr txBox="1">
            <a:spLocks/>
          </p:cNvSpPr>
          <p:nvPr/>
        </p:nvSpPr>
        <p:spPr>
          <a:xfrm>
            <a:off x="1194207"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Motion Data of a person wearing Rokoko Smartsuit Pro is collected Using IMU Sensors.</a:t>
            </a:r>
          </a:p>
        </p:txBody>
      </p:sp>
      <p:sp>
        <p:nvSpPr>
          <p:cNvPr id="9" name="Oval 8">
            <a:extLst>
              <a:ext uri="{FF2B5EF4-FFF2-40B4-BE49-F238E27FC236}">
                <a16:creationId xmlns:a16="http://schemas.microsoft.com/office/drawing/2014/main" id="{1D4D9C46-B29B-4F6A-BEF2-6AF83D1735E3}"/>
              </a:ext>
            </a:extLst>
          </p:cNvPr>
          <p:cNvSpPr>
            <a:spLocks noChangeAspect="1"/>
          </p:cNvSpPr>
          <p:nvPr/>
        </p:nvSpPr>
        <p:spPr>
          <a:xfrm>
            <a:off x="539510"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12" name="Text Placeholder 3">
            <a:extLst>
              <a:ext uri="{FF2B5EF4-FFF2-40B4-BE49-F238E27FC236}">
                <a16:creationId xmlns:a16="http://schemas.microsoft.com/office/drawing/2014/main" id="{2B4968A1-661E-4E90-8D3F-0F21343FAD82}"/>
              </a:ext>
            </a:extLst>
          </p:cNvPr>
          <p:cNvSpPr txBox="1">
            <a:spLocks/>
          </p:cNvSpPr>
          <p:nvPr/>
        </p:nvSpPr>
        <p:spPr>
          <a:xfrm>
            <a:off x="1194207" y="2231030"/>
            <a:ext cx="2859329"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lang="en-US" sz="1000" b="1" dirty="0">
                <a:solidFill>
                  <a:srgbClr val="262626">
                    <a:lumMod val="50000"/>
                    <a:lumOff val="50000"/>
                  </a:srgbClr>
                </a:solidFill>
                <a:latin typeface="Roboto Condensed"/>
              </a:rPr>
              <a:t>IMU sensors in the Smartsuit obtain Position, Rotation, Velocity and acceleration of the person with respect to some root position in 3 Dimensional Plane</a:t>
            </a: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t>
            </a:r>
          </a:p>
        </p:txBody>
      </p:sp>
      <p:sp>
        <p:nvSpPr>
          <p:cNvPr id="13" name="Oval 12">
            <a:extLst>
              <a:ext uri="{FF2B5EF4-FFF2-40B4-BE49-F238E27FC236}">
                <a16:creationId xmlns:a16="http://schemas.microsoft.com/office/drawing/2014/main" id="{5915FD26-B498-4DEE-93DB-94B53617326F}"/>
              </a:ext>
            </a:extLst>
          </p:cNvPr>
          <p:cNvSpPr>
            <a:spLocks noChangeAspect="1"/>
          </p:cNvSpPr>
          <p:nvPr/>
        </p:nvSpPr>
        <p:spPr>
          <a:xfrm>
            <a:off x="539510" y="2148882"/>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23857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79" fill="hold"/>
                                        <p:tgtEl>
                                          <p:spTgt spid="5"/>
                                        </p:tgtEl>
                                      </p:cBhvr>
                                    </p:cmd>
                                  </p:childTnLst>
                                </p:cTn>
                              </p:par>
                            </p:childTnLst>
                          </p:cTn>
                        </p:par>
                        <p:par>
                          <p:cTn id="7" fill="hold">
                            <p:stCondLst>
                              <p:cond delay="21579"/>
                            </p:stCondLst>
                            <p:childTnLst>
                              <p:par>
                                <p:cTn id="8" presetID="2" presetClass="entr" presetSubtype="4" accel="50000" decel="5000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par>
                          <p:cTn id="12" fill="hold">
                            <p:stCondLst>
                              <p:cond delay="22079"/>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bldLst>
      <p:bldP spid="9"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0647-1029-425E-9066-DC30DAD6B8E2}"/>
              </a:ext>
            </a:extLst>
          </p:cNvPr>
          <p:cNvSpPr>
            <a:spLocks noGrp="1"/>
          </p:cNvSpPr>
          <p:nvPr>
            <p:ph type="title"/>
          </p:nvPr>
        </p:nvSpPr>
        <p:spPr/>
        <p:txBody>
          <a:bodyPr/>
          <a:lstStyle/>
          <a:p>
            <a:r>
              <a:rPr lang="en-US" dirty="0"/>
              <a:t>Data Acquisition (cont.)</a:t>
            </a:r>
          </a:p>
        </p:txBody>
      </p:sp>
      <p:sp>
        <p:nvSpPr>
          <p:cNvPr id="4" name="Slide Number Placeholder 3">
            <a:extLst>
              <a:ext uri="{FF2B5EF4-FFF2-40B4-BE49-F238E27FC236}">
                <a16:creationId xmlns:a16="http://schemas.microsoft.com/office/drawing/2014/main" id="{896F4798-A218-4628-9C89-4BE9FE88AA1E}"/>
              </a:ext>
            </a:extLst>
          </p:cNvPr>
          <p:cNvSpPr>
            <a:spLocks noGrp="1"/>
          </p:cNvSpPr>
          <p:nvPr>
            <p:ph type="sldNum" sz="quarter" idx="12"/>
          </p:nvPr>
        </p:nvSpPr>
        <p:spPr/>
        <p:txBody>
          <a:bodyPr/>
          <a:lstStyle/>
          <a:p>
            <a:fld id="{C136B7D2-B98C-44FD-8D04-7EC62A564975}" type="slidenum">
              <a:rPr lang="en-US" smtClean="0"/>
              <a:pPr/>
              <a:t>25</a:t>
            </a:fld>
            <a:endParaRPr lang="en-US" dirty="0"/>
          </a:p>
        </p:txBody>
      </p:sp>
      <p:pic>
        <p:nvPicPr>
          <p:cNvPr id="6" name="Picture 5">
            <a:extLst>
              <a:ext uri="{FF2B5EF4-FFF2-40B4-BE49-F238E27FC236}">
                <a16:creationId xmlns:a16="http://schemas.microsoft.com/office/drawing/2014/main" id="{883F8602-86B4-45E4-9955-EEB82E42C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349" y="1927521"/>
            <a:ext cx="5418997" cy="2948509"/>
          </a:xfrm>
          <a:prstGeom prst="rect">
            <a:avLst/>
          </a:prstGeom>
        </p:spPr>
      </p:pic>
      <p:sp>
        <p:nvSpPr>
          <p:cNvPr id="7" name="Text Placeholder 3">
            <a:extLst>
              <a:ext uri="{FF2B5EF4-FFF2-40B4-BE49-F238E27FC236}">
                <a16:creationId xmlns:a16="http://schemas.microsoft.com/office/drawing/2014/main" id="{7BF78385-60CC-49F5-84A9-BFD737F73AF7}"/>
              </a:ext>
            </a:extLst>
          </p:cNvPr>
          <p:cNvSpPr txBox="1">
            <a:spLocks/>
          </p:cNvSpPr>
          <p:nvPr/>
        </p:nvSpPr>
        <p:spPr>
          <a:xfrm>
            <a:off x="733351"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Motion Data of a person wearing Rokoko Smartsuit Pro is stored in the form of CSV.</a:t>
            </a:r>
          </a:p>
        </p:txBody>
      </p:sp>
      <p:sp>
        <p:nvSpPr>
          <p:cNvPr id="8" name="Oval 7">
            <a:extLst>
              <a:ext uri="{FF2B5EF4-FFF2-40B4-BE49-F238E27FC236}">
                <a16:creationId xmlns:a16="http://schemas.microsoft.com/office/drawing/2014/main" id="{37E33803-FCBB-403F-A5CB-33584389CF45}"/>
              </a:ext>
            </a:extLst>
          </p:cNvPr>
          <p:cNvSpPr>
            <a:spLocks noChangeAspect="1"/>
          </p:cNvSpPr>
          <p:nvPr/>
        </p:nvSpPr>
        <p:spPr>
          <a:xfrm>
            <a:off x="78654"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91445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7B8E-2D3A-4184-97CD-4840FD13C2D0}"/>
              </a:ext>
            </a:extLst>
          </p:cNvPr>
          <p:cNvSpPr>
            <a:spLocks noGrp="1"/>
          </p:cNvSpPr>
          <p:nvPr>
            <p:ph type="title"/>
          </p:nvPr>
        </p:nvSpPr>
        <p:spPr/>
        <p:txBody>
          <a:bodyPr/>
          <a:lstStyle/>
          <a:p>
            <a:r>
              <a:rPr lang="en-US" dirty="0"/>
              <a:t>Data Preprocessing</a:t>
            </a:r>
          </a:p>
        </p:txBody>
      </p:sp>
      <p:sp>
        <p:nvSpPr>
          <p:cNvPr id="4" name="Slide Number Placeholder 3">
            <a:extLst>
              <a:ext uri="{FF2B5EF4-FFF2-40B4-BE49-F238E27FC236}">
                <a16:creationId xmlns:a16="http://schemas.microsoft.com/office/drawing/2014/main" id="{191D9174-6110-4921-8E02-F8A75AC504DF}"/>
              </a:ext>
            </a:extLst>
          </p:cNvPr>
          <p:cNvSpPr>
            <a:spLocks noGrp="1"/>
          </p:cNvSpPr>
          <p:nvPr>
            <p:ph type="sldNum" sz="quarter" idx="12"/>
          </p:nvPr>
        </p:nvSpPr>
        <p:spPr/>
        <p:txBody>
          <a:bodyPr/>
          <a:lstStyle/>
          <a:p>
            <a:fld id="{C136B7D2-B98C-44FD-8D04-7EC62A564975}" type="slidenum">
              <a:rPr lang="en-US" smtClean="0"/>
              <a:pPr/>
              <a:t>26</a:t>
            </a:fld>
            <a:endParaRPr lang="en-US" dirty="0"/>
          </a:p>
        </p:txBody>
      </p:sp>
      <p:sp>
        <p:nvSpPr>
          <p:cNvPr id="5" name="Text Placeholder 3">
            <a:extLst>
              <a:ext uri="{FF2B5EF4-FFF2-40B4-BE49-F238E27FC236}">
                <a16:creationId xmlns:a16="http://schemas.microsoft.com/office/drawing/2014/main" id="{C3FD2FA7-5731-4FD1-9843-048A2B77CBFD}"/>
              </a:ext>
            </a:extLst>
          </p:cNvPr>
          <p:cNvSpPr txBox="1">
            <a:spLocks/>
          </p:cNvSpPr>
          <p:nvPr/>
        </p:nvSpPr>
        <p:spPr>
          <a:xfrm>
            <a:off x="1194207" y="1148013"/>
            <a:ext cx="4126684"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Data Acquired Via smartsuit pro has some ambiguities .</a:t>
            </a:r>
          </a:p>
          <a:p>
            <a:pPr marL="0" marR="0" lvl="0" indent="0" algn="l" defTabSz="1031626"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Roboto Condensed"/>
              </a:rPr>
              <a:t>S</a:t>
            </a:r>
            <a:r>
              <a:rPr kumimoji="0" lang="en-US" sz="1000" b="1" i="0" u="none" strike="noStrike" kern="1200" cap="none" spc="0" normalizeH="0" baseline="0" noProof="0" dirty="0">
                <a:ln>
                  <a:noFill/>
                </a:ln>
                <a:solidFill>
                  <a:schemeClr val="tx1"/>
                </a:solidFill>
                <a:effectLst/>
                <a:uLnTx/>
                <a:uFillTx/>
                <a:latin typeface="Roboto Condensed"/>
                <a:ea typeface="+mn-ea"/>
              </a:rPr>
              <a:t>o the data </a:t>
            </a:r>
            <a:r>
              <a:rPr lang="en-US" sz="1000" b="1" dirty="0">
                <a:solidFill>
                  <a:schemeClr val="tx1"/>
                </a:solidFill>
                <a:latin typeface="Roboto Condensed"/>
              </a:rPr>
              <a:t>has to go under some preprocessing.</a:t>
            </a:r>
            <a:endParaRPr kumimoji="0" lang="en-US" sz="1000" b="1" i="0" u="none" strike="noStrike" kern="1200" cap="none" spc="0" normalizeH="0" baseline="0" noProof="0" dirty="0">
              <a:ln>
                <a:noFill/>
              </a:ln>
              <a:solidFill>
                <a:schemeClr val="tx1"/>
              </a:solidFill>
              <a:effectLst/>
              <a:uLnTx/>
              <a:uFillTx/>
              <a:latin typeface="Roboto Condensed"/>
            </a:endParaRPr>
          </a:p>
        </p:txBody>
      </p:sp>
      <p:sp>
        <p:nvSpPr>
          <p:cNvPr id="6" name="Oval 5">
            <a:extLst>
              <a:ext uri="{FF2B5EF4-FFF2-40B4-BE49-F238E27FC236}">
                <a16:creationId xmlns:a16="http://schemas.microsoft.com/office/drawing/2014/main" id="{9921B422-03E8-449A-B090-1531AA3E42CD}"/>
              </a:ext>
            </a:extLst>
          </p:cNvPr>
          <p:cNvSpPr>
            <a:spLocks noChangeAspect="1"/>
          </p:cNvSpPr>
          <p:nvPr/>
        </p:nvSpPr>
        <p:spPr>
          <a:xfrm>
            <a:off x="539510" y="101636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pic>
        <p:nvPicPr>
          <p:cNvPr id="8" name="Picture 7">
            <a:extLst>
              <a:ext uri="{FF2B5EF4-FFF2-40B4-BE49-F238E27FC236}">
                <a16:creationId xmlns:a16="http://schemas.microsoft.com/office/drawing/2014/main" id="{E8FFCB77-E29E-46A5-9235-25241BD75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03" y="1707645"/>
            <a:ext cx="8467236" cy="3212188"/>
          </a:xfrm>
          <a:prstGeom prst="rect">
            <a:avLst/>
          </a:prstGeom>
        </p:spPr>
      </p:pic>
    </p:spTree>
    <p:extLst>
      <p:ext uri="{BB962C8B-B14F-4D97-AF65-F5344CB8AC3E}">
        <p14:creationId xmlns:p14="http://schemas.microsoft.com/office/powerpoint/2010/main" val="17655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17B6-A219-45D3-A39F-A7E654D2C11C}"/>
              </a:ext>
            </a:extLst>
          </p:cNvPr>
          <p:cNvSpPr>
            <a:spLocks noGrp="1"/>
          </p:cNvSpPr>
          <p:nvPr>
            <p:ph type="title"/>
          </p:nvPr>
        </p:nvSpPr>
        <p:spPr/>
        <p:txBody>
          <a:bodyPr/>
          <a:lstStyle/>
          <a:p>
            <a:r>
              <a:rPr lang="en-US" dirty="0"/>
              <a:t>Data Preprocessing(Cont.)</a:t>
            </a:r>
          </a:p>
        </p:txBody>
      </p:sp>
      <p:sp>
        <p:nvSpPr>
          <p:cNvPr id="4" name="Slide Number Placeholder 3">
            <a:extLst>
              <a:ext uri="{FF2B5EF4-FFF2-40B4-BE49-F238E27FC236}">
                <a16:creationId xmlns:a16="http://schemas.microsoft.com/office/drawing/2014/main" id="{30F89028-A93C-4CBD-8A4F-49B29AEF5222}"/>
              </a:ext>
            </a:extLst>
          </p:cNvPr>
          <p:cNvSpPr>
            <a:spLocks noGrp="1"/>
          </p:cNvSpPr>
          <p:nvPr>
            <p:ph type="sldNum" sz="quarter" idx="12"/>
          </p:nvPr>
        </p:nvSpPr>
        <p:spPr/>
        <p:txBody>
          <a:bodyPr/>
          <a:lstStyle/>
          <a:p>
            <a:fld id="{C136B7D2-B98C-44FD-8D04-7EC62A564975}" type="slidenum">
              <a:rPr lang="en-US" smtClean="0"/>
              <a:pPr/>
              <a:t>27</a:t>
            </a:fld>
            <a:endParaRPr lang="en-US" dirty="0"/>
          </a:p>
        </p:txBody>
      </p:sp>
      <p:pic>
        <p:nvPicPr>
          <p:cNvPr id="6" name="Picture 5">
            <a:extLst>
              <a:ext uri="{FF2B5EF4-FFF2-40B4-BE49-F238E27FC236}">
                <a16:creationId xmlns:a16="http://schemas.microsoft.com/office/drawing/2014/main" id="{3681EBE3-190C-47E7-8CDC-D8900011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389" y="1469228"/>
            <a:ext cx="6473031" cy="3522016"/>
          </a:xfrm>
          <a:prstGeom prst="rect">
            <a:avLst/>
          </a:prstGeom>
        </p:spPr>
      </p:pic>
      <p:sp>
        <p:nvSpPr>
          <p:cNvPr id="7" name="Text Placeholder 3">
            <a:extLst>
              <a:ext uri="{FF2B5EF4-FFF2-40B4-BE49-F238E27FC236}">
                <a16:creationId xmlns:a16="http://schemas.microsoft.com/office/drawing/2014/main" id="{9348941E-23AC-4052-8CAF-ECC6BD243946}"/>
              </a:ext>
            </a:extLst>
          </p:cNvPr>
          <p:cNvSpPr txBox="1">
            <a:spLocks/>
          </p:cNvSpPr>
          <p:nvPr/>
        </p:nvSpPr>
        <p:spPr>
          <a:xfrm>
            <a:off x="853431" y="975192"/>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1"/>
                </a:solidFill>
                <a:effectLst/>
                <a:uLnTx/>
                <a:uFillTx/>
                <a:latin typeface="Roboto Condensed"/>
                <a:ea typeface="+mn-ea"/>
              </a:rPr>
              <a:t>Preprocessed Data</a:t>
            </a:r>
          </a:p>
        </p:txBody>
      </p:sp>
      <p:sp>
        <p:nvSpPr>
          <p:cNvPr id="8" name="Oval 7">
            <a:extLst>
              <a:ext uri="{FF2B5EF4-FFF2-40B4-BE49-F238E27FC236}">
                <a16:creationId xmlns:a16="http://schemas.microsoft.com/office/drawing/2014/main" id="{6214ED54-CD17-4614-B3EE-6E0F023213FF}"/>
              </a:ext>
            </a:extLst>
          </p:cNvPr>
          <p:cNvSpPr>
            <a:spLocks noChangeAspect="1"/>
          </p:cNvSpPr>
          <p:nvPr/>
        </p:nvSpPr>
        <p:spPr>
          <a:xfrm>
            <a:off x="198734" y="84354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5642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2B30-4EDB-48DF-B1AF-4DD2EE2E6FDA}"/>
              </a:ext>
            </a:extLst>
          </p:cNvPr>
          <p:cNvSpPr>
            <a:spLocks noGrp="1"/>
          </p:cNvSpPr>
          <p:nvPr>
            <p:ph type="title"/>
          </p:nvPr>
        </p:nvSpPr>
        <p:spPr/>
        <p:txBody>
          <a:bodyPr/>
          <a:lstStyle/>
          <a:p>
            <a:r>
              <a:rPr lang="en-US" dirty="0"/>
              <a:t>Model Training</a:t>
            </a:r>
          </a:p>
        </p:txBody>
      </p:sp>
      <p:sp>
        <p:nvSpPr>
          <p:cNvPr id="4" name="Slide Number Placeholder 3">
            <a:extLst>
              <a:ext uri="{FF2B5EF4-FFF2-40B4-BE49-F238E27FC236}">
                <a16:creationId xmlns:a16="http://schemas.microsoft.com/office/drawing/2014/main" id="{E1B78C54-ABC3-4A23-8419-C89BF50B090B}"/>
              </a:ext>
            </a:extLst>
          </p:cNvPr>
          <p:cNvSpPr>
            <a:spLocks noGrp="1"/>
          </p:cNvSpPr>
          <p:nvPr>
            <p:ph type="sldNum" sz="quarter" idx="12"/>
          </p:nvPr>
        </p:nvSpPr>
        <p:spPr/>
        <p:txBody>
          <a:bodyPr/>
          <a:lstStyle/>
          <a:p>
            <a:fld id="{C136B7D2-B98C-44FD-8D04-7EC62A564975}" type="slidenum">
              <a:rPr lang="en-US" smtClean="0"/>
              <a:pPr/>
              <a:t>28</a:t>
            </a:fld>
            <a:endParaRPr lang="en-US" dirty="0"/>
          </a:p>
        </p:txBody>
      </p:sp>
      <p:grpSp>
        <p:nvGrpSpPr>
          <p:cNvPr id="7" name="Group 29">
            <a:extLst>
              <a:ext uri="{FF2B5EF4-FFF2-40B4-BE49-F238E27FC236}">
                <a16:creationId xmlns:a16="http://schemas.microsoft.com/office/drawing/2014/main" id="{C7F3A2C1-3D5A-4D0D-8914-4EC8003F0BE4}"/>
              </a:ext>
            </a:extLst>
          </p:cNvPr>
          <p:cNvGrpSpPr/>
          <p:nvPr/>
        </p:nvGrpSpPr>
        <p:grpSpPr>
          <a:xfrm>
            <a:off x="1424636" y="957539"/>
            <a:ext cx="3493006" cy="846387"/>
            <a:chOff x="798970" y="1704791"/>
            <a:chExt cx="1860430" cy="846387"/>
          </a:xfrm>
        </p:grpSpPr>
        <p:sp>
          <p:nvSpPr>
            <p:cNvPr id="8" name="Text Placeholder 3">
              <a:extLst>
                <a:ext uri="{FF2B5EF4-FFF2-40B4-BE49-F238E27FC236}">
                  <a16:creationId xmlns:a16="http://schemas.microsoft.com/office/drawing/2014/main" id="{EE33E955-E98D-4C42-BD6F-716DEF60BF42}"/>
                </a:ext>
              </a:extLst>
            </p:cNvPr>
            <p:cNvSpPr txBox="1">
              <a:spLocks/>
            </p:cNvSpPr>
            <p:nvPr/>
          </p:nvSpPr>
          <p:spPr>
            <a:xfrm>
              <a:off x="798970" y="1704791"/>
              <a:ext cx="69313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Models Trained</a:t>
              </a:r>
            </a:p>
          </p:txBody>
        </p:sp>
        <p:sp>
          <p:nvSpPr>
            <p:cNvPr id="9" name="Text Placeholder 3">
              <a:extLst>
                <a:ext uri="{FF2B5EF4-FFF2-40B4-BE49-F238E27FC236}">
                  <a16:creationId xmlns:a16="http://schemas.microsoft.com/office/drawing/2014/main" id="{74AC2787-7637-41D5-A633-4507E4396406}"/>
                </a:ext>
              </a:extLst>
            </p:cNvPr>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Logistic Regression</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rgbClr val="262626">
                      <a:lumMod val="50000"/>
                      <a:lumOff val="50000"/>
                    </a:srgbClr>
                  </a:solidFill>
                  <a:latin typeface="Roboto Condensed"/>
                </a:rPr>
                <a:t>Random Forest Classifier</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Linear SVC</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rgbClr val="262626">
                      <a:lumMod val="50000"/>
                      <a:lumOff val="50000"/>
                    </a:srgbClr>
                  </a:solidFill>
                  <a:latin typeface="Roboto Condensed"/>
                </a:rPr>
                <a:t>Bernoulli NB</a:t>
              </a:r>
              <a:endPar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grpSp>
      <p:sp>
        <p:nvSpPr>
          <p:cNvPr id="10" name="Oval 9">
            <a:extLst>
              <a:ext uri="{FF2B5EF4-FFF2-40B4-BE49-F238E27FC236}">
                <a16:creationId xmlns:a16="http://schemas.microsoft.com/office/drawing/2014/main" id="{3343089F-805C-490D-B021-812958602AB6}"/>
              </a:ext>
            </a:extLst>
          </p:cNvPr>
          <p:cNvSpPr>
            <a:spLocks noChangeAspect="1"/>
          </p:cNvSpPr>
          <p:nvPr/>
        </p:nvSpPr>
        <p:spPr>
          <a:xfrm>
            <a:off x="769938" y="105672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grpSp>
        <p:nvGrpSpPr>
          <p:cNvPr id="11" name="Group 29">
            <a:extLst>
              <a:ext uri="{FF2B5EF4-FFF2-40B4-BE49-F238E27FC236}">
                <a16:creationId xmlns:a16="http://schemas.microsoft.com/office/drawing/2014/main" id="{198D33F1-02E0-4B80-A485-2B24F515C598}"/>
              </a:ext>
            </a:extLst>
          </p:cNvPr>
          <p:cNvGrpSpPr/>
          <p:nvPr/>
        </p:nvGrpSpPr>
        <p:grpSpPr>
          <a:xfrm>
            <a:off x="1424635" y="2110894"/>
            <a:ext cx="2859328" cy="1000275"/>
            <a:chOff x="798970" y="1704791"/>
            <a:chExt cx="1860430" cy="1000275"/>
          </a:xfrm>
        </p:grpSpPr>
        <p:sp>
          <p:nvSpPr>
            <p:cNvPr id="12" name="Text Placeholder 3">
              <a:extLst>
                <a:ext uri="{FF2B5EF4-FFF2-40B4-BE49-F238E27FC236}">
                  <a16:creationId xmlns:a16="http://schemas.microsoft.com/office/drawing/2014/main" id="{49BDB2A6-403F-478F-954F-36C2CD3ED1E2}"/>
                </a:ext>
              </a:extLst>
            </p:cNvPr>
            <p:cNvSpPr txBox="1">
              <a:spLocks/>
            </p:cNvSpPr>
            <p:nvPr/>
          </p:nvSpPr>
          <p:spPr>
            <a:xfrm>
              <a:off x="798970" y="1704791"/>
              <a:ext cx="135856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Selected Model</a:t>
              </a:r>
            </a:p>
          </p:txBody>
        </p:sp>
        <p:sp>
          <p:nvSpPr>
            <p:cNvPr id="13" name="Text Placeholder 3">
              <a:extLst>
                <a:ext uri="{FF2B5EF4-FFF2-40B4-BE49-F238E27FC236}">
                  <a16:creationId xmlns:a16="http://schemas.microsoft.com/office/drawing/2014/main" id="{8AD58746-164D-450A-800A-62B81E6099CF}"/>
                </a:ext>
              </a:extLst>
            </p:cNvPr>
            <p:cNvSpPr txBox="1">
              <a:spLocks/>
            </p:cNvSpPr>
            <p:nvPr/>
          </p:nvSpPr>
          <p:spPr>
            <a:xfrm>
              <a:off x="798970" y="1935625"/>
              <a:ext cx="1860430"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chemeClr val="tx1"/>
                  </a:solidFill>
                </a:rPr>
                <a:t>“Random Forest”</a:t>
              </a:r>
              <a:endParaRPr kumimoji="0" lang="en-US" sz="1000" b="1" i="0" u="none" strike="noStrike" kern="1200" cap="none" spc="0" normalizeH="0" baseline="0" noProof="0" dirty="0">
                <a:ln>
                  <a:noFill/>
                </a:ln>
                <a:solidFill>
                  <a:schemeClr val="tx1"/>
                </a:solidFill>
                <a:effectLst/>
                <a:uLnTx/>
                <a:uFillTx/>
                <a:latin typeface="Roboto Condensed"/>
              </a:endParaRPr>
            </a:p>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Logistic Regression was overfitted as its accuracy score was high but it performed poorly in application phase so we used Random Forest.</a:t>
              </a:r>
            </a:p>
          </p:txBody>
        </p:sp>
      </p:grpSp>
      <p:sp>
        <p:nvSpPr>
          <p:cNvPr id="14" name="Oval 13">
            <a:extLst>
              <a:ext uri="{FF2B5EF4-FFF2-40B4-BE49-F238E27FC236}">
                <a16:creationId xmlns:a16="http://schemas.microsoft.com/office/drawing/2014/main" id="{1AE4356E-7042-4451-9206-4B00E102BFF5}"/>
              </a:ext>
            </a:extLst>
          </p:cNvPr>
          <p:cNvSpPr>
            <a:spLocks noChangeAspect="1"/>
          </p:cNvSpPr>
          <p:nvPr/>
        </p:nvSpPr>
        <p:spPr>
          <a:xfrm>
            <a:off x="769938" y="22064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5" name="Picture 14">
            <a:extLst>
              <a:ext uri="{FF2B5EF4-FFF2-40B4-BE49-F238E27FC236}">
                <a16:creationId xmlns:a16="http://schemas.microsoft.com/office/drawing/2014/main" id="{519555C9-47AB-4479-9FE9-E0E08D866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914" y="1880466"/>
            <a:ext cx="4112004" cy="2419494"/>
          </a:xfrm>
          <a:prstGeom prst="rect">
            <a:avLst/>
          </a:prstGeom>
        </p:spPr>
      </p:pic>
    </p:spTree>
    <p:extLst>
      <p:ext uri="{BB962C8B-B14F-4D97-AF65-F5344CB8AC3E}">
        <p14:creationId xmlns:p14="http://schemas.microsoft.com/office/powerpoint/2010/main" val="41660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1+#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D4DF-7748-473E-9F43-7458C50C4E48}"/>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28F9B593-1821-42D1-9E59-6EC099F935F8}"/>
              </a:ext>
            </a:extLst>
          </p:cNvPr>
          <p:cNvSpPr>
            <a:spLocks noGrp="1"/>
          </p:cNvSpPr>
          <p:nvPr>
            <p:ph type="sldNum" sz="quarter" idx="12"/>
          </p:nvPr>
        </p:nvSpPr>
        <p:spPr/>
        <p:txBody>
          <a:bodyPr/>
          <a:lstStyle/>
          <a:p>
            <a:fld id="{C136B7D2-B98C-44FD-8D04-7EC62A564975}" type="slidenum">
              <a:rPr lang="en-US" smtClean="0"/>
              <a:pPr/>
              <a:t>29</a:t>
            </a:fld>
            <a:endParaRPr lang="en-US" dirty="0"/>
          </a:p>
        </p:txBody>
      </p:sp>
    </p:spTree>
    <p:extLst>
      <p:ext uri="{BB962C8B-B14F-4D97-AF65-F5344CB8AC3E}">
        <p14:creationId xmlns:p14="http://schemas.microsoft.com/office/powerpoint/2010/main" val="2407189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6" y="382684"/>
            <a:ext cx="5638800" cy="353524"/>
          </a:xfrm>
        </p:spPr>
        <p:txBody>
          <a:bodyPr>
            <a:normAutofit fontScale="90000"/>
          </a:bodyPr>
          <a:lstStyle/>
          <a:p>
            <a:r>
              <a:rPr lang="en-US" dirty="0"/>
              <a:t>Group Members</a:t>
            </a:r>
          </a:p>
        </p:txBody>
      </p:sp>
      <p:sp>
        <p:nvSpPr>
          <p:cNvPr id="24" name="Slide Number Placeholder 23"/>
          <p:cNvSpPr>
            <a:spLocks noGrp="1"/>
          </p:cNvSpPr>
          <p:nvPr>
            <p:ph type="sldNum" sz="quarter" idx="12"/>
          </p:nvPr>
        </p:nvSpPr>
        <p:spPr>
          <a:prstGeom prst="rect">
            <a:avLst/>
          </a:prstGeom>
        </p:spPr>
        <p:txBody>
          <a:bodyPr/>
          <a:lstStyle/>
          <a:p>
            <a:fld id="{C136B7D2-B98C-44FD-8D04-7EC62A564975}" type="slidenum">
              <a:rPr lang="en-US" smtClean="0"/>
              <a:pPr/>
              <a:t>3</a:t>
            </a:fld>
            <a:endParaRPr lang="en-US" dirty="0"/>
          </a:p>
        </p:txBody>
      </p:sp>
      <p:sp>
        <p:nvSpPr>
          <p:cNvPr id="7" name="TextBox 6"/>
          <p:cNvSpPr txBox="1"/>
          <p:nvPr/>
        </p:nvSpPr>
        <p:spPr>
          <a:xfrm>
            <a:off x="2613362" y="2885030"/>
            <a:ext cx="1009445" cy="430887"/>
          </a:xfrm>
          <a:prstGeom prst="rect">
            <a:avLst/>
          </a:prstGeom>
          <a:noFill/>
          <a:ln>
            <a:solidFill>
              <a:schemeClr val="bg1"/>
            </a:solidFill>
          </a:ln>
        </p:spPr>
        <p:txBody>
          <a:bodyPr wrap="square" lIns="0" tIns="0" rIns="0" bIns="0" rtlCol="0" anchor="ctr">
            <a:spAutoFit/>
          </a:bodyPr>
          <a:lstStyle/>
          <a:p>
            <a:r>
              <a:rPr lang="en-US" sz="1400" b="1" dirty="0">
                <a:solidFill>
                  <a:srgbClr val="F79E3A"/>
                </a:solidFill>
              </a:rPr>
              <a:t>Imtisal Ahmed</a:t>
            </a:r>
          </a:p>
        </p:txBody>
      </p:sp>
      <p:sp>
        <p:nvSpPr>
          <p:cNvPr id="8" name="TextBox 7"/>
          <p:cNvSpPr txBox="1"/>
          <p:nvPr/>
        </p:nvSpPr>
        <p:spPr>
          <a:xfrm>
            <a:off x="2378598"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FA16-BCS-045</a:t>
            </a:r>
          </a:p>
        </p:txBody>
      </p:sp>
      <p:sp>
        <p:nvSpPr>
          <p:cNvPr id="31" name="Oval 30"/>
          <p:cNvSpPr/>
          <p:nvPr/>
        </p:nvSpPr>
        <p:spPr>
          <a:xfrm>
            <a:off x="2251779" y="1362003"/>
            <a:ext cx="1425270" cy="1426464"/>
          </a:xfrm>
          <a:prstGeom prst="ellipse">
            <a:avLst/>
          </a:prstGeom>
          <a:blipFill>
            <a:blip r:embed="rId3" cstate="print"/>
            <a:stretch>
              <a:fillRect/>
            </a:stretch>
          </a:blipFill>
          <a:ln w="38100">
            <a:solidFill>
              <a:srgbClr val="F79E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p:cNvSpPr txBox="1"/>
          <p:nvPr/>
        </p:nvSpPr>
        <p:spPr>
          <a:xfrm>
            <a:off x="5403234" y="2884654"/>
            <a:ext cx="1199473" cy="430887"/>
          </a:xfrm>
          <a:prstGeom prst="rect">
            <a:avLst/>
          </a:prstGeom>
          <a:noFill/>
        </p:spPr>
        <p:txBody>
          <a:bodyPr wrap="square" lIns="0" tIns="0" rIns="0" bIns="0" rtlCol="0" anchor="ctr">
            <a:spAutoFit/>
          </a:bodyPr>
          <a:lstStyle/>
          <a:p>
            <a:r>
              <a:rPr lang="en-US" sz="1400" b="1" dirty="0">
                <a:solidFill>
                  <a:schemeClr val="accent4"/>
                </a:solidFill>
              </a:rPr>
              <a:t>Arslan</a:t>
            </a:r>
            <a:br>
              <a:rPr lang="en-US" sz="1400" b="1" dirty="0">
                <a:solidFill>
                  <a:schemeClr val="accent4"/>
                </a:solidFill>
              </a:rPr>
            </a:br>
            <a:r>
              <a:rPr lang="en-US" sz="1400" b="1" dirty="0">
                <a:solidFill>
                  <a:schemeClr val="accent4"/>
                </a:solidFill>
              </a:rPr>
              <a:t>Riaz</a:t>
            </a:r>
          </a:p>
        </p:txBody>
      </p:sp>
      <p:sp>
        <p:nvSpPr>
          <p:cNvPr id="71" name="TextBox 70"/>
          <p:cNvSpPr txBox="1"/>
          <p:nvPr/>
        </p:nvSpPr>
        <p:spPr>
          <a:xfrm>
            <a:off x="5153572"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FA16-BCS-081</a:t>
            </a:r>
          </a:p>
        </p:txBody>
      </p:sp>
      <p:sp>
        <p:nvSpPr>
          <p:cNvPr id="72" name="Oval 71"/>
          <p:cNvSpPr/>
          <p:nvPr/>
        </p:nvSpPr>
        <p:spPr>
          <a:xfrm>
            <a:off x="4975249" y="1362003"/>
            <a:ext cx="1425270" cy="1426464"/>
          </a:xfrm>
          <a:prstGeom prst="ellipse">
            <a:avLst/>
          </a:prstGeom>
          <a:blipFill>
            <a:blip r:embed="rId3" cstate="print"/>
            <a:stretch>
              <a:fillRect/>
            </a:stretch>
          </a:bli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589676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anim calcmode="lin" valueType="num">
                                      <p:cBhvr>
                                        <p:cTn id="26" dur="500" fill="hold"/>
                                        <p:tgtEl>
                                          <p:spTgt spid="70"/>
                                        </p:tgtEl>
                                        <p:attrNameLst>
                                          <p:attrName>ppt_x</p:attrName>
                                        </p:attrNameLst>
                                      </p:cBhvr>
                                      <p:tavLst>
                                        <p:tav tm="0">
                                          <p:val>
                                            <p:strVal val="#ppt_x"/>
                                          </p:val>
                                        </p:tav>
                                        <p:tav tm="100000">
                                          <p:val>
                                            <p:strVal val="#ppt_x"/>
                                          </p:val>
                                        </p:tav>
                                      </p:tavLst>
                                    </p:anim>
                                    <p:anim calcmode="lin" valueType="num">
                                      <p:cBhvr>
                                        <p:cTn id="27" dur="500" fill="hold"/>
                                        <p:tgtEl>
                                          <p:spTgt spid="70"/>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0" grpId="0"/>
      <p:bldP spid="71" grpId="0"/>
      <p:bldP spid="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30</a:t>
            </a:fld>
            <a:endParaRPr lang="en-US" dirty="0"/>
          </a:p>
        </p:txBody>
      </p:sp>
      <p:grpSp>
        <p:nvGrpSpPr>
          <p:cNvPr id="2" name="Group 29"/>
          <p:cNvGrpSpPr/>
          <p:nvPr/>
        </p:nvGrpSpPr>
        <p:grpSpPr>
          <a:xfrm>
            <a:off x="7530978" y="2191338"/>
            <a:ext cx="1471896" cy="538611"/>
            <a:chOff x="798970" y="1704791"/>
            <a:chExt cx="1860430" cy="538611"/>
          </a:xfrm>
        </p:grpSpPr>
        <p:sp>
          <p:nvSpPr>
            <p:cNvPr id="63" name="Text Placeholder 3"/>
            <p:cNvSpPr txBox="1">
              <a:spLocks/>
            </p:cNvSpPr>
            <p:nvPr/>
          </p:nvSpPr>
          <p:spPr>
            <a:xfrm>
              <a:off x="798970" y="1704791"/>
              <a:ext cx="3342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Signup</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b="1" dirty="0">
                  <a:solidFill>
                    <a:schemeClr val="tx2">
                      <a:lumMod val="50000"/>
                      <a:lumOff val="50000"/>
                    </a:schemeClr>
                  </a:solidFill>
                </a:rPr>
                <a:t>Doctor Sign Up, Doctor can sign up by putting his email and Password.</a:t>
              </a:r>
            </a:p>
          </p:txBody>
        </p:sp>
      </p:grpSp>
      <p:sp>
        <p:nvSpPr>
          <p:cNvPr id="22" name="Oval 21"/>
          <p:cNvSpPr>
            <a:spLocks noChangeAspect="1"/>
          </p:cNvSpPr>
          <p:nvPr/>
        </p:nvSpPr>
        <p:spPr>
          <a:xfrm>
            <a:off x="6876280" y="229052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FontAwesome" pitchFamily="2" charset="0"/>
              </a:rPr>
              <a:t>1</a:t>
            </a:r>
            <a:endParaRPr lang="en-US" b="1" dirty="0">
              <a:solidFill>
                <a:schemeClr val="bg1"/>
              </a:solidFill>
              <a:latin typeface="FontAwesome" pitchFamily="2" charset="0"/>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2FD15A0-4623-438C-955B-CCA06926B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68" y="936705"/>
            <a:ext cx="6431465" cy="3586488"/>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FA78B-E7A6-48B7-8B81-641567435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 y="1186539"/>
            <a:ext cx="6065049" cy="3666283"/>
          </a:xfrm>
          <a:prstGeom prst="rect">
            <a:avLst/>
          </a:prstGeom>
        </p:spPr>
      </p:pic>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31</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73475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Profile Info</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After Sign up an add profile screen will appear where Doctor will add his profile Information.</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3617120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32</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431899" y="1407190"/>
            <a:ext cx="1461938" cy="538611"/>
            <a:chOff x="798970" y="1704791"/>
            <a:chExt cx="1860430" cy="538611"/>
          </a:xfrm>
        </p:grpSpPr>
        <p:sp>
          <p:nvSpPr>
            <p:cNvPr id="63" name="Text Placeholder 3"/>
            <p:cNvSpPr txBox="1">
              <a:spLocks/>
            </p:cNvSpPr>
            <p:nvPr/>
          </p:nvSpPr>
          <p:spPr>
            <a:xfrm>
              <a:off x="798970" y="1704791"/>
              <a:ext cx="2679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Login</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login screen for doctor where he/she would put their login credential to access the system</a:t>
              </a:r>
            </a:p>
          </p:txBody>
        </p:sp>
      </p:grpSp>
      <p:grpSp>
        <p:nvGrpSpPr>
          <p:cNvPr id="3" name="Group 29"/>
          <p:cNvGrpSpPr/>
          <p:nvPr/>
        </p:nvGrpSpPr>
        <p:grpSpPr>
          <a:xfrm>
            <a:off x="7431899" y="2384220"/>
            <a:ext cx="1329106" cy="846387"/>
            <a:chOff x="798970" y="1704791"/>
            <a:chExt cx="1860430" cy="846387"/>
          </a:xfrm>
        </p:grpSpPr>
        <p:sp>
          <p:nvSpPr>
            <p:cNvPr id="43" name="Text Placeholder 3"/>
            <p:cNvSpPr txBox="1">
              <a:spLocks/>
            </p:cNvSpPr>
            <p:nvPr/>
          </p:nvSpPr>
          <p:spPr>
            <a:xfrm>
              <a:off x="798970" y="1704791"/>
              <a:ext cx="80637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Forgot Password</a:t>
              </a:r>
            </a:p>
          </p:txBody>
        </p:sp>
        <p:sp>
          <p:nvSpPr>
            <p:cNvPr id="46"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forgot Password button in case the doctor forgets his/her login credentials.</a:t>
              </a:r>
            </a:p>
          </p:txBody>
        </p:sp>
      </p:grpSp>
      <p:grpSp>
        <p:nvGrpSpPr>
          <p:cNvPr id="4" name="Group 29"/>
          <p:cNvGrpSpPr/>
          <p:nvPr/>
        </p:nvGrpSpPr>
        <p:grpSpPr>
          <a:xfrm>
            <a:off x="7431898" y="3287261"/>
            <a:ext cx="1461939" cy="538611"/>
            <a:chOff x="798970" y="1704791"/>
            <a:chExt cx="1860430" cy="538611"/>
          </a:xfrm>
        </p:grpSpPr>
        <p:sp>
          <p:nvSpPr>
            <p:cNvPr id="66" name="Text Placeholder 3"/>
            <p:cNvSpPr txBox="1">
              <a:spLocks/>
            </p:cNvSpPr>
            <p:nvPr/>
          </p:nvSpPr>
          <p:spPr>
            <a:xfrm>
              <a:off x="798970" y="1704791"/>
              <a:ext cx="53846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rPr>
                <a:t>Cr</a:t>
              </a: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eate New</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create new profile button if the doctor is a new user and does not have a profile.</a:t>
              </a:r>
            </a:p>
          </p:txBody>
        </p:sp>
      </p:grpSp>
      <p:sp>
        <p:nvSpPr>
          <p:cNvPr id="22" name="Oval 21"/>
          <p:cNvSpPr>
            <a:spLocks noChangeAspect="1"/>
          </p:cNvSpPr>
          <p:nvPr/>
        </p:nvSpPr>
        <p:spPr>
          <a:xfrm>
            <a:off x="6777201" y="150637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77201" y="247981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77201" y="3379272"/>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pic>
        <p:nvPicPr>
          <p:cNvPr id="9" name="Picture 8">
            <a:extLst>
              <a:ext uri="{FF2B5EF4-FFF2-40B4-BE49-F238E27FC236}">
                <a16:creationId xmlns:a16="http://schemas.microsoft.com/office/drawing/2014/main" id="{B34D2970-19AE-4546-8BD1-27D65AB93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95" y="1184661"/>
            <a:ext cx="5704584" cy="3152769"/>
          </a:xfrm>
          <a:prstGeom prst="rect">
            <a:avLst/>
          </a:prstGeom>
        </p:spPr>
      </p:pic>
    </p:spTree>
    <p:extLst>
      <p:ext uri="{BB962C8B-B14F-4D97-AF65-F5344CB8AC3E}">
        <p14:creationId xmlns:p14="http://schemas.microsoft.com/office/powerpoint/2010/main" val="29334481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33</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185335" y="1798589"/>
            <a:ext cx="1759931" cy="692499"/>
            <a:chOff x="798970" y="1704791"/>
            <a:chExt cx="1860430" cy="692499"/>
          </a:xfrm>
        </p:grpSpPr>
        <p:sp>
          <p:nvSpPr>
            <p:cNvPr id="63" name="Text Placeholder 3"/>
            <p:cNvSpPr txBox="1">
              <a:spLocks/>
            </p:cNvSpPr>
            <p:nvPr/>
          </p:nvSpPr>
          <p:spPr>
            <a:xfrm>
              <a:off x="798970" y="1704791"/>
              <a:ext cx="45535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a:ln>
                    <a:noFill/>
                  </a:ln>
                  <a:solidFill>
                    <a:srgbClr val="FDC000"/>
                  </a:solidFill>
                  <a:effectLst/>
                  <a:uLnTx/>
                  <a:uFillTx/>
                  <a:latin typeface="Roboto Condensed"/>
                  <a:ea typeface="+mn-ea"/>
                  <a:cs typeface="+mn-cs"/>
                </a:rPr>
                <a:t>Dasboard</a:t>
              </a:r>
              <a:endParaRPr kumimoji="0" lang="en-US" sz="1400" b="1" i="0" u="none" strike="noStrike" kern="1200" cap="none" spc="0" normalizeH="0" baseline="0" noProof="0" dirty="0">
                <a:ln>
                  <a:noFill/>
                </a:ln>
                <a:solidFill>
                  <a:srgbClr val="FDC000"/>
                </a:solidFill>
                <a:effectLst/>
                <a:uLnTx/>
                <a:uFillTx/>
                <a:latin typeface="Roboto Condensed"/>
                <a:ea typeface="+mn-ea"/>
                <a:cs typeface="+mn-cs"/>
              </a:endParaRP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dashboard panel where doctor would have a overall summary such as Total Number of Patients, number of appointments and Active appointments.</a:t>
              </a:r>
            </a:p>
          </p:txBody>
        </p:sp>
      </p:grpSp>
      <p:grpSp>
        <p:nvGrpSpPr>
          <p:cNvPr id="3" name="Group 29"/>
          <p:cNvGrpSpPr/>
          <p:nvPr/>
        </p:nvGrpSpPr>
        <p:grpSpPr>
          <a:xfrm>
            <a:off x="7185335" y="2973575"/>
            <a:ext cx="1759931" cy="538611"/>
            <a:chOff x="798970" y="1704791"/>
            <a:chExt cx="1860430" cy="538611"/>
          </a:xfrm>
        </p:grpSpPr>
        <p:sp>
          <p:nvSpPr>
            <p:cNvPr id="43" name="Text Placeholder 3"/>
            <p:cNvSpPr txBox="1">
              <a:spLocks/>
            </p:cNvSpPr>
            <p:nvPr/>
          </p:nvSpPr>
          <p:spPr>
            <a:xfrm>
              <a:off x="798970" y="1704791"/>
              <a:ext cx="3625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Sidebar</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side bar with all the quick access buttons of other panels</a:t>
              </a:r>
            </a:p>
          </p:txBody>
        </p:sp>
      </p:grpSp>
      <p:sp>
        <p:nvSpPr>
          <p:cNvPr id="22" name="Oval 21"/>
          <p:cNvSpPr>
            <a:spLocks noChangeAspect="1"/>
          </p:cNvSpPr>
          <p:nvPr/>
        </p:nvSpPr>
        <p:spPr>
          <a:xfrm>
            <a:off x="6530638" y="189777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530638" y="3069170"/>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Picture 4">
            <a:extLst>
              <a:ext uri="{FF2B5EF4-FFF2-40B4-BE49-F238E27FC236}">
                <a16:creationId xmlns:a16="http://schemas.microsoft.com/office/drawing/2014/main" id="{4A1356D8-CA59-44CA-AF8B-FE7A0D50E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3" y="843674"/>
            <a:ext cx="6252664" cy="3532413"/>
          </a:xfrm>
          <a:prstGeom prst="rect">
            <a:avLst/>
          </a:prstGeom>
        </p:spPr>
      </p:pic>
    </p:spTree>
    <p:extLst>
      <p:ext uri="{BB962C8B-B14F-4D97-AF65-F5344CB8AC3E}">
        <p14:creationId xmlns:p14="http://schemas.microsoft.com/office/powerpoint/2010/main" val="21329603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34</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1843424" cy="692499"/>
            <a:chOff x="798970" y="1704791"/>
            <a:chExt cx="1860430" cy="692499"/>
          </a:xfrm>
        </p:grpSpPr>
        <p:sp>
          <p:nvSpPr>
            <p:cNvPr id="63" name="Text Placeholder 3"/>
            <p:cNvSpPr txBox="1">
              <a:spLocks/>
            </p:cNvSpPr>
            <p:nvPr/>
          </p:nvSpPr>
          <p:spPr>
            <a:xfrm>
              <a:off x="798970" y="1704791"/>
              <a:ext cx="5862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Patients List</a:t>
              </a: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panel where doctor can see all of his patients in a list view from which he can select CRUD functions on selected patient.</a:t>
              </a:r>
            </a:p>
          </p:txBody>
        </p:sp>
      </p:grpSp>
      <p:grpSp>
        <p:nvGrpSpPr>
          <p:cNvPr id="3" name="Group 29"/>
          <p:cNvGrpSpPr/>
          <p:nvPr/>
        </p:nvGrpSpPr>
        <p:grpSpPr>
          <a:xfrm>
            <a:off x="7070122" y="2925694"/>
            <a:ext cx="1782474" cy="692499"/>
            <a:chOff x="798970" y="1704791"/>
            <a:chExt cx="1860430" cy="692499"/>
          </a:xfrm>
        </p:grpSpPr>
        <p:sp>
          <p:nvSpPr>
            <p:cNvPr id="43" name="Text Placeholder 3"/>
            <p:cNvSpPr txBox="1">
              <a:spLocks/>
            </p:cNvSpPr>
            <p:nvPr/>
          </p:nvSpPr>
          <p:spPr>
            <a:xfrm>
              <a:off x="798970" y="1704791"/>
              <a:ext cx="42263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rPr>
                <a:t>Add New</a:t>
              </a:r>
              <a:endParaRPr kumimoji="0" lang="en-US" sz="1400" b="1" i="0" u="none" strike="noStrike" kern="1200" cap="none" spc="0" normalizeH="0" baseline="0" noProof="0" dirty="0">
                <a:ln>
                  <a:noFill/>
                </a:ln>
                <a:solidFill>
                  <a:srgbClr val="FF3F5F"/>
                </a:solidFill>
                <a:effectLst/>
                <a:uLnTx/>
                <a:uFillTx/>
                <a:latin typeface="Roboto Condensed"/>
                <a:ea typeface="+mn-ea"/>
                <a:cs typeface="+mn-cs"/>
              </a:endParaRPr>
            </a:p>
          </p:txBody>
        </p:sp>
        <p:sp>
          <p:nvSpPr>
            <p:cNvPr id="46"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new patient button for doctor to add a new patient.</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30212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66BDB5F2-D749-407B-AEC7-0E190B411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17" y="1189182"/>
            <a:ext cx="5365861" cy="3015940"/>
          </a:xfrm>
          <a:prstGeom prst="rect">
            <a:avLst/>
          </a:prstGeom>
        </p:spPr>
      </p:pic>
    </p:spTree>
    <p:extLst>
      <p:ext uri="{BB962C8B-B14F-4D97-AF65-F5344CB8AC3E}">
        <p14:creationId xmlns:p14="http://schemas.microsoft.com/office/powerpoint/2010/main" val="60074331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35</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grpSp>
        <p:nvGrpSpPr>
          <p:cNvPr id="18" name="Group 29">
            <a:extLst>
              <a:ext uri="{FF2B5EF4-FFF2-40B4-BE49-F238E27FC236}">
                <a16:creationId xmlns:a16="http://schemas.microsoft.com/office/drawing/2014/main" id="{071E9457-BCD3-4EEC-AC7B-AF327239EF59}"/>
              </a:ext>
            </a:extLst>
          </p:cNvPr>
          <p:cNvGrpSpPr/>
          <p:nvPr/>
        </p:nvGrpSpPr>
        <p:grpSpPr>
          <a:xfrm>
            <a:off x="6991494" y="1811385"/>
            <a:ext cx="1911953" cy="692499"/>
            <a:chOff x="798970" y="1704791"/>
            <a:chExt cx="1054590" cy="692499"/>
          </a:xfrm>
        </p:grpSpPr>
        <p:sp>
          <p:nvSpPr>
            <p:cNvPr id="19" name="Text Placeholder 3">
              <a:extLst>
                <a:ext uri="{FF2B5EF4-FFF2-40B4-BE49-F238E27FC236}">
                  <a16:creationId xmlns:a16="http://schemas.microsoft.com/office/drawing/2014/main" id="{76380BCE-D217-486B-8FC5-DF5A3767A483}"/>
                </a:ext>
              </a:extLst>
            </p:cNvPr>
            <p:cNvSpPr txBox="1">
              <a:spLocks/>
            </p:cNvSpPr>
            <p:nvPr/>
          </p:nvSpPr>
          <p:spPr>
            <a:xfrm>
              <a:off x="798970" y="1704791"/>
              <a:ext cx="54819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Patient</a:t>
              </a:r>
            </a:p>
          </p:txBody>
        </p:sp>
        <p:sp>
          <p:nvSpPr>
            <p:cNvPr id="20" name="Text Placeholder 3">
              <a:extLst>
                <a:ext uri="{FF2B5EF4-FFF2-40B4-BE49-F238E27FC236}">
                  <a16:creationId xmlns:a16="http://schemas.microsoft.com/office/drawing/2014/main" id="{93821133-9421-4CA8-A7E2-A8967361001E}"/>
                </a:ext>
              </a:extLst>
            </p:cNvPr>
            <p:cNvSpPr txBox="1">
              <a:spLocks/>
            </p:cNvSpPr>
            <p:nvPr/>
          </p:nvSpPr>
          <p:spPr>
            <a:xfrm>
              <a:off x="798971" y="1935625"/>
              <a:ext cx="1054589"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patient screen Where doctor would add information about a new patient,</a:t>
              </a:r>
            </a:p>
          </p:txBody>
        </p:sp>
      </p:grpSp>
      <p:grpSp>
        <p:nvGrpSpPr>
          <p:cNvPr id="21" name="Group 29">
            <a:extLst>
              <a:ext uri="{FF2B5EF4-FFF2-40B4-BE49-F238E27FC236}">
                <a16:creationId xmlns:a16="http://schemas.microsoft.com/office/drawing/2014/main" id="{0B887C33-AEDC-44DA-B8DB-0BDDCD49AA83}"/>
              </a:ext>
            </a:extLst>
          </p:cNvPr>
          <p:cNvGrpSpPr/>
          <p:nvPr/>
        </p:nvGrpSpPr>
        <p:grpSpPr>
          <a:xfrm>
            <a:off x="6991494" y="2714426"/>
            <a:ext cx="1796740" cy="692499"/>
            <a:chOff x="798970" y="1704791"/>
            <a:chExt cx="991041" cy="692499"/>
          </a:xfrm>
        </p:grpSpPr>
        <p:sp>
          <p:nvSpPr>
            <p:cNvPr id="24" name="Text Placeholder 3">
              <a:extLst>
                <a:ext uri="{FF2B5EF4-FFF2-40B4-BE49-F238E27FC236}">
                  <a16:creationId xmlns:a16="http://schemas.microsoft.com/office/drawing/2014/main" id="{372A8FB8-1FDB-42CA-95A9-8D86FD05A23E}"/>
                </a:ext>
              </a:extLst>
            </p:cNvPr>
            <p:cNvSpPr txBox="1">
              <a:spLocks/>
            </p:cNvSpPr>
            <p:nvPr/>
          </p:nvSpPr>
          <p:spPr>
            <a:xfrm>
              <a:off x="798970" y="1704791"/>
              <a:ext cx="84764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Task Management</a:t>
              </a:r>
            </a:p>
          </p:txBody>
        </p:sp>
        <p:sp>
          <p:nvSpPr>
            <p:cNvPr id="25" name="Text Placeholder 3">
              <a:extLst>
                <a:ext uri="{FF2B5EF4-FFF2-40B4-BE49-F238E27FC236}">
                  <a16:creationId xmlns:a16="http://schemas.microsoft.com/office/drawing/2014/main" id="{FEE47A53-FEF6-4DB0-A708-454DFBA4D662}"/>
                </a:ext>
              </a:extLst>
            </p:cNvPr>
            <p:cNvSpPr txBox="1">
              <a:spLocks/>
            </p:cNvSpPr>
            <p:nvPr/>
          </p:nvSpPr>
          <p:spPr>
            <a:xfrm>
              <a:off x="798971" y="1935625"/>
              <a:ext cx="99104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management button to open task Plan for the patient screen.</a:t>
              </a:r>
            </a:p>
          </p:txBody>
        </p:sp>
      </p:grpSp>
      <p:sp>
        <p:nvSpPr>
          <p:cNvPr id="26" name="Oval 25">
            <a:extLst>
              <a:ext uri="{FF2B5EF4-FFF2-40B4-BE49-F238E27FC236}">
                <a16:creationId xmlns:a16="http://schemas.microsoft.com/office/drawing/2014/main" id="{615C71A4-C4A3-45E5-9D59-4C824D5E3A76}"/>
              </a:ext>
            </a:extLst>
          </p:cNvPr>
          <p:cNvSpPr>
            <a:spLocks noChangeAspect="1"/>
          </p:cNvSpPr>
          <p:nvPr/>
        </p:nvSpPr>
        <p:spPr>
          <a:xfrm>
            <a:off x="6336797" y="191056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9" name="Oval 28">
            <a:extLst>
              <a:ext uri="{FF2B5EF4-FFF2-40B4-BE49-F238E27FC236}">
                <a16:creationId xmlns:a16="http://schemas.microsoft.com/office/drawing/2014/main" id="{18D7E7BD-EAAB-4C17-9585-3120A389B783}"/>
              </a:ext>
            </a:extLst>
          </p:cNvPr>
          <p:cNvSpPr>
            <a:spLocks noChangeAspect="1"/>
          </p:cNvSpPr>
          <p:nvPr/>
        </p:nvSpPr>
        <p:spPr>
          <a:xfrm>
            <a:off x="6336797" y="2810021"/>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0" name="Picture 9">
            <a:extLst>
              <a:ext uri="{FF2B5EF4-FFF2-40B4-BE49-F238E27FC236}">
                <a16:creationId xmlns:a16="http://schemas.microsoft.com/office/drawing/2014/main" id="{FB3F3B44-475D-4105-A0B9-1A0ED2DCC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10" y="1034933"/>
            <a:ext cx="5529157" cy="3116671"/>
          </a:xfrm>
          <a:prstGeom prst="rect">
            <a:avLst/>
          </a:prstGeom>
        </p:spPr>
      </p:pic>
    </p:spTree>
    <p:extLst>
      <p:ext uri="{BB962C8B-B14F-4D97-AF65-F5344CB8AC3E}">
        <p14:creationId xmlns:p14="http://schemas.microsoft.com/office/powerpoint/2010/main" val="290136167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36</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2073852" cy="538611"/>
            <a:chOff x="798970" y="1704791"/>
            <a:chExt cx="1860430" cy="538611"/>
          </a:xfrm>
        </p:grpSpPr>
        <p:sp>
          <p:nvSpPr>
            <p:cNvPr id="63" name="Text Placeholder 3"/>
            <p:cNvSpPr txBox="1">
              <a:spLocks/>
            </p:cNvSpPr>
            <p:nvPr/>
          </p:nvSpPr>
          <p:spPr>
            <a:xfrm>
              <a:off x="798970" y="1704791"/>
              <a:ext cx="57998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Patient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patient window where Doctor can see the profile of a patient and all his Information</a:t>
              </a:r>
            </a:p>
          </p:txBody>
        </p:sp>
      </p:grpSp>
      <p:grpSp>
        <p:nvGrpSpPr>
          <p:cNvPr id="3" name="Group 29"/>
          <p:cNvGrpSpPr/>
          <p:nvPr/>
        </p:nvGrpSpPr>
        <p:grpSpPr>
          <a:xfrm>
            <a:off x="7070122" y="2813149"/>
            <a:ext cx="2304280" cy="538611"/>
            <a:chOff x="798970" y="1704791"/>
            <a:chExt cx="1860430" cy="538611"/>
          </a:xfrm>
        </p:grpSpPr>
        <p:sp>
          <p:nvSpPr>
            <p:cNvPr id="43" name="Text Placeholder 3"/>
            <p:cNvSpPr txBox="1">
              <a:spLocks/>
            </p:cNvSpPr>
            <p:nvPr/>
          </p:nvSpPr>
          <p:spPr>
            <a:xfrm>
              <a:off x="798970" y="1704791"/>
              <a:ext cx="90614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Make Appointment </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make appointment button for adding new appointments.</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2908744"/>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FAAEC741-3940-4677-B77B-9E430F0B0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0" y="901147"/>
            <a:ext cx="6220223" cy="3478446"/>
          </a:xfrm>
          <a:prstGeom prst="rect">
            <a:avLst/>
          </a:prstGeom>
        </p:spPr>
      </p:pic>
    </p:spTree>
    <p:extLst>
      <p:ext uri="{BB962C8B-B14F-4D97-AF65-F5344CB8AC3E}">
        <p14:creationId xmlns:p14="http://schemas.microsoft.com/office/powerpoint/2010/main" val="355731075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E504B-EDF7-4C34-85D2-4B68DD0DE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3" y="901147"/>
            <a:ext cx="3304091" cy="3647956"/>
          </a:xfrm>
          <a:prstGeom prst="rect">
            <a:avLst/>
          </a:prstGeom>
        </p:spPr>
      </p:pic>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37</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8239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Appointment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Appointment Window for doctor to add new Appointments.</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93092113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38</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7" y="1560830"/>
            <a:ext cx="1587110" cy="846387"/>
            <a:chOff x="798970" y="1704791"/>
            <a:chExt cx="1860430" cy="846387"/>
          </a:xfrm>
        </p:grpSpPr>
        <p:sp>
          <p:nvSpPr>
            <p:cNvPr id="63" name="Text Placeholder 3"/>
            <p:cNvSpPr txBox="1">
              <a:spLocks/>
            </p:cNvSpPr>
            <p:nvPr/>
          </p:nvSpPr>
          <p:spPr>
            <a:xfrm>
              <a:off x="798970" y="1704791"/>
              <a:ext cx="81581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Start Task screen</a:t>
              </a:r>
            </a:p>
          </p:txBody>
        </p:sp>
        <p:sp>
          <p:nvSpPr>
            <p:cNvPr id="64"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start task panel  for doctor to Start Patients Task Selected from the patient’s task plan</a:t>
              </a:r>
            </a:p>
          </p:txBody>
        </p:sp>
      </p:grpSp>
      <p:grpSp>
        <p:nvGrpSpPr>
          <p:cNvPr id="3" name="Group 29"/>
          <p:cNvGrpSpPr/>
          <p:nvPr/>
        </p:nvGrpSpPr>
        <p:grpSpPr>
          <a:xfrm>
            <a:off x="7358156" y="2463871"/>
            <a:ext cx="1587111" cy="538611"/>
            <a:chOff x="798970" y="1704791"/>
            <a:chExt cx="1860430" cy="538611"/>
          </a:xfrm>
        </p:grpSpPr>
        <p:sp>
          <p:nvSpPr>
            <p:cNvPr id="43" name="Text Placeholder 3"/>
            <p:cNvSpPr txBox="1">
              <a:spLocks/>
            </p:cNvSpPr>
            <p:nvPr/>
          </p:nvSpPr>
          <p:spPr>
            <a:xfrm>
              <a:off x="798970" y="1704791"/>
              <a:ext cx="60714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Start Tutorial</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Start Tutorial button for starting tutorial animation for patient to watch and learn</a:t>
              </a:r>
            </a:p>
          </p:txBody>
        </p:sp>
      </p:grpSp>
      <p:grpSp>
        <p:nvGrpSpPr>
          <p:cNvPr id="4" name="Group 29"/>
          <p:cNvGrpSpPr/>
          <p:nvPr/>
        </p:nvGrpSpPr>
        <p:grpSpPr>
          <a:xfrm>
            <a:off x="7358156" y="3366912"/>
            <a:ext cx="1587111" cy="538611"/>
            <a:chOff x="798970" y="1704791"/>
            <a:chExt cx="1860430" cy="538611"/>
          </a:xfrm>
        </p:grpSpPr>
        <p:sp>
          <p:nvSpPr>
            <p:cNvPr id="66" name="Text Placeholder 3"/>
            <p:cNvSpPr txBox="1">
              <a:spLocks/>
            </p:cNvSpPr>
            <p:nvPr/>
          </p:nvSpPr>
          <p:spPr>
            <a:xfrm>
              <a:off x="798970" y="1704791"/>
              <a:ext cx="6198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Home Button</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home button for going back to the patient management window</a:t>
              </a:r>
            </a:p>
          </p:txBody>
        </p:sp>
      </p:grpSp>
      <p:sp>
        <p:nvSpPr>
          <p:cNvPr id="22" name="Oval 21"/>
          <p:cNvSpPr>
            <a:spLocks noChangeAspect="1"/>
          </p:cNvSpPr>
          <p:nvPr/>
        </p:nvSpPr>
        <p:spPr>
          <a:xfrm>
            <a:off x="6703459" y="166001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03459" y="2559466"/>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03459" y="3458923"/>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60A744D4-1F24-44FF-8414-834281C7A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03" y="1015895"/>
            <a:ext cx="5991128" cy="3326839"/>
          </a:xfrm>
          <a:prstGeom prst="rect">
            <a:avLst/>
          </a:prstGeom>
        </p:spPr>
      </p:pic>
    </p:spTree>
    <p:extLst>
      <p:ext uri="{BB962C8B-B14F-4D97-AF65-F5344CB8AC3E}">
        <p14:creationId xmlns:p14="http://schemas.microsoft.com/office/powerpoint/2010/main" val="6084741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39</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646192" y="2127108"/>
            <a:ext cx="1471896" cy="538611"/>
            <a:chOff x="798970" y="1704791"/>
            <a:chExt cx="1860430" cy="538611"/>
          </a:xfrm>
        </p:grpSpPr>
        <p:sp>
          <p:nvSpPr>
            <p:cNvPr id="63" name="Text Placeholder 3"/>
            <p:cNvSpPr txBox="1">
              <a:spLocks/>
            </p:cNvSpPr>
            <p:nvPr/>
          </p:nvSpPr>
          <p:spPr>
            <a:xfrm>
              <a:off x="798970" y="1704791"/>
              <a:ext cx="67282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Timer Window</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timer Window before the tasks starts so patient may get ready.</a:t>
              </a:r>
            </a:p>
          </p:txBody>
        </p:sp>
      </p:grpSp>
      <p:sp>
        <p:nvSpPr>
          <p:cNvPr id="22" name="Oval 21"/>
          <p:cNvSpPr>
            <a:spLocks noChangeAspect="1"/>
          </p:cNvSpPr>
          <p:nvPr/>
        </p:nvSpPr>
        <p:spPr>
          <a:xfrm>
            <a:off x="6991494" y="2226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36-13-034">
            <a:hlinkClick r:id="" action="ppaction://media"/>
            <a:extLst>
              <a:ext uri="{FF2B5EF4-FFF2-40B4-BE49-F238E27FC236}">
                <a16:creationId xmlns:a16="http://schemas.microsoft.com/office/drawing/2014/main" id="{FD5ACAAB-7824-4EBA-B548-36A663F8B2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5496" y="1034225"/>
            <a:ext cx="5490479" cy="3075050"/>
          </a:xfrm>
          <a:prstGeom prst="rect">
            <a:avLst/>
          </a:prstGeom>
        </p:spPr>
      </p:pic>
    </p:spTree>
    <p:extLst>
      <p:ext uri="{BB962C8B-B14F-4D97-AF65-F5344CB8AC3E}">
        <p14:creationId xmlns:p14="http://schemas.microsoft.com/office/powerpoint/2010/main" val="49388310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03914" y="1254782"/>
            <a:ext cx="5638800" cy="353524"/>
          </a:xfrm>
        </p:spPr>
        <p:txBody>
          <a:bodyPr>
            <a:normAutofit fontScale="90000"/>
          </a:bodyPr>
          <a:lstStyle/>
          <a:p>
            <a:r>
              <a:rPr lang="en-US" dirty="0"/>
              <a:t>Motion Capture</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4</a:t>
            </a:fld>
            <a:endParaRPr lang="en-US" dirty="0"/>
          </a:p>
        </p:txBody>
      </p:sp>
      <p:sp>
        <p:nvSpPr>
          <p:cNvPr id="64" name="Text Placeholder 3"/>
          <p:cNvSpPr txBox="1">
            <a:spLocks/>
          </p:cNvSpPr>
          <p:nvPr/>
        </p:nvSpPr>
        <p:spPr>
          <a:xfrm>
            <a:off x="712331" y="1765252"/>
            <a:ext cx="2878153" cy="15388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dirty="0">
                <a:solidFill>
                  <a:schemeClr val="tx1">
                    <a:lumMod val="75000"/>
                    <a:lumOff val="25000"/>
                  </a:schemeClr>
                </a:solidFill>
              </a:rPr>
              <a:t>Motion capture</a:t>
            </a:r>
            <a:r>
              <a:rPr lang="en-US" sz="1400" dirty="0">
                <a:solidFill>
                  <a:schemeClr val="tx1">
                    <a:lumMod val="75000"/>
                    <a:lumOff val="25000"/>
                  </a:schemeClr>
                </a:solidFill>
              </a:rPr>
              <a:t> (referred as </a:t>
            </a:r>
            <a:r>
              <a:rPr lang="en-US" sz="1400" b="1" dirty="0">
                <a:solidFill>
                  <a:schemeClr val="tx1">
                    <a:lumMod val="75000"/>
                    <a:lumOff val="25000"/>
                  </a:schemeClr>
                </a:solidFill>
              </a:rPr>
              <a:t>mo-cap</a:t>
            </a:r>
            <a:r>
              <a:rPr lang="en-US" sz="1400" dirty="0">
                <a:solidFill>
                  <a:schemeClr val="tx1">
                    <a:lumMod val="75000"/>
                    <a:lumOff val="25000"/>
                  </a:schemeClr>
                </a:solidFill>
              </a:rPr>
              <a:t> or </a:t>
            </a:r>
            <a:r>
              <a:rPr lang="en-US" sz="1400" b="1" dirty="0">
                <a:solidFill>
                  <a:schemeClr val="tx1">
                    <a:lumMod val="75000"/>
                    <a:lumOff val="25000"/>
                  </a:schemeClr>
                </a:solidFill>
              </a:rPr>
              <a:t>mocap</a:t>
            </a:r>
            <a:r>
              <a:rPr lang="en-US" sz="1400" dirty="0">
                <a:solidFill>
                  <a:schemeClr val="tx1">
                    <a:lumMod val="75000"/>
                    <a:lumOff val="25000"/>
                  </a:schemeClr>
                </a:solidFill>
              </a:rPr>
              <a:t>) is the process of recording the movement of objects or people. It is used in  medical application, military and for validation of computer vision</a:t>
            </a:r>
            <a:r>
              <a:rPr lang="en-US" sz="1400" baseline="30000" dirty="0">
                <a:solidFill>
                  <a:schemeClr val="tx1">
                    <a:lumMod val="75000"/>
                    <a:lumOff val="25000"/>
                  </a:schemeClr>
                </a:solidFill>
              </a:rPr>
              <a:t> </a:t>
            </a:r>
            <a:r>
              <a:rPr lang="en-US" sz="1400" dirty="0">
                <a:solidFill>
                  <a:schemeClr val="tx1">
                    <a:lumMod val="75000"/>
                    <a:lumOff val="25000"/>
                  </a:schemeClr>
                </a:solidFill>
              </a:rPr>
              <a:t>and robotics etc.</a:t>
            </a:r>
            <a:endParaRPr lang="en-US" sz="1000" b="1" dirty="0">
              <a:solidFill>
                <a:schemeClr val="tx2">
                  <a:lumMod val="50000"/>
                  <a:lumOff val="50000"/>
                </a:schemeClr>
              </a:solidFill>
            </a:endParaRPr>
          </a:p>
        </p:txBody>
      </p:sp>
      <p:sp>
        <p:nvSpPr>
          <p:cNvPr id="44" name="Down Arrow Callout 43"/>
          <p:cNvSpPr/>
          <p:nvPr/>
        </p:nvSpPr>
        <p:spPr>
          <a:xfrm>
            <a:off x="3995930" y="1246788"/>
            <a:ext cx="4504470" cy="3053171"/>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p:cNvSpPr/>
          <p:nvPr/>
        </p:nvSpPr>
        <p:spPr>
          <a:xfrm rot="10800000">
            <a:off x="6147435" y="3873020"/>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1000"/>
                                        <p:tgtEl>
                                          <p:spTgt spid="86"/>
                                        </p:tgtEl>
                                      </p:cBhvr>
                                    </p:animEffect>
                                    <p:anim calcmode="lin" valueType="num">
                                      <p:cBhvr>
                                        <p:cTn id="12" dur="1000" fill="hold"/>
                                        <p:tgtEl>
                                          <p:spTgt spid="86"/>
                                        </p:tgtEl>
                                        <p:attrNameLst>
                                          <p:attrName>ppt_x</p:attrName>
                                        </p:attrNameLst>
                                      </p:cBhvr>
                                      <p:tavLst>
                                        <p:tav tm="0">
                                          <p:val>
                                            <p:strVal val="#ppt_x"/>
                                          </p:val>
                                        </p:tav>
                                        <p:tav tm="100000">
                                          <p:val>
                                            <p:strVal val="#ppt_x"/>
                                          </p:val>
                                        </p:tav>
                                      </p:tavLst>
                                    </p:anim>
                                    <p:anim calcmode="lin" valueType="num">
                                      <p:cBhvr>
                                        <p:cTn id="13" dur="1000" fill="hold"/>
                                        <p:tgtEl>
                                          <p:spTgt spid="86"/>
                                        </p:tgtEl>
                                        <p:attrNameLst>
                                          <p:attrName>ppt_y</p:attrName>
                                        </p:attrNameLst>
                                      </p:cBhvr>
                                      <p:tavLst>
                                        <p:tav tm="0">
                                          <p:val>
                                            <p:strVal val="#ppt_y+.1"/>
                                          </p:val>
                                        </p:tav>
                                        <p:tav tm="100000">
                                          <p:val>
                                            <p:strVal val="#ppt_y"/>
                                          </p:val>
                                        </p:tav>
                                      </p:tavLst>
                                    </p:anim>
                                  </p:childTnLst>
                                </p:cTn>
                              </p:par>
                              <p:par>
                                <p:cTn id="14" presetID="2" presetClass="entr" presetSubtype="4" accel="50000" decel="5000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ppt_x"/>
                                          </p:val>
                                        </p:tav>
                                        <p:tav tm="100000">
                                          <p:val>
                                            <p:strVal val="#ppt_x"/>
                                          </p:val>
                                        </p:tav>
                                      </p:tavLst>
                                    </p:anim>
                                    <p:anim calcmode="lin" valueType="num">
                                      <p:cBhvr additive="base">
                                        <p:cTn id="1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4" grpId="0" animBg="1"/>
      <p:bldP spid="8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40</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00550" y="2180972"/>
            <a:ext cx="1817538" cy="538611"/>
            <a:chOff x="798970" y="1704791"/>
            <a:chExt cx="1860430" cy="538611"/>
          </a:xfrm>
        </p:grpSpPr>
        <p:sp>
          <p:nvSpPr>
            <p:cNvPr id="63" name="Text Placeholder 3"/>
            <p:cNvSpPr txBox="1">
              <a:spLocks/>
            </p:cNvSpPr>
            <p:nvPr/>
          </p:nvSpPr>
          <p:spPr>
            <a:xfrm>
              <a:off x="798970" y="1704791"/>
              <a:ext cx="59890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Tutorial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tutorial for patient to watch and learn from it about performing the task</a:t>
              </a:r>
            </a:p>
          </p:txBody>
        </p:sp>
      </p:grpSp>
      <p:sp>
        <p:nvSpPr>
          <p:cNvPr id="22" name="Oval 21"/>
          <p:cNvSpPr>
            <a:spLocks noChangeAspect="1"/>
          </p:cNvSpPr>
          <p:nvPr/>
        </p:nvSpPr>
        <p:spPr>
          <a:xfrm>
            <a:off x="6645852" y="2280154"/>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40-08-932">
            <a:hlinkClick r:id="" action="ppaction://media"/>
            <a:extLst>
              <a:ext uri="{FF2B5EF4-FFF2-40B4-BE49-F238E27FC236}">
                <a16:creationId xmlns:a16="http://schemas.microsoft.com/office/drawing/2014/main" id="{D652DBD1-050A-4794-8233-96A6E5D033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32255"/>
            <a:ext cx="5685496" cy="3184272"/>
          </a:xfrm>
          <a:prstGeom prst="rect">
            <a:avLst/>
          </a:prstGeom>
        </p:spPr>
      </p:pic>
    </p:spTree>
    <p:extLst>
      <p:ext uri="{BB962C8B-B14F-4D97-AF65-F5344CB8AC3E}">
        <p14:creationId xmlns:p14="http://schemas.microsoft.com/office/powerpoint/2010/main" val="1620039581"/>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41</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6" y="1910108"/>
            <a:ext cx="1676941" cy="538611"/>
            <a:chOff x="798970" y="1704791"/>
            <a:chExt cx="1860430" cy="538611"/>
          </a:xfrm>
        </p:grpSpPr>
        <p:sp>
          <p:nvSpPr>
            <p:cNvPr id="63" name="Text Placeholder 3"/>
            <p:cNvSpPr txBox="1">
              <a:spLocks/>
            </p:cNvSpPr>
            <p:nvPr/>
          </p:nvSpPr>
          <p:spPr>
            <a:xfrm>
              <a:off x="798970" y="1704791"/>
              <a:ext cx="5145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Panel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Task window where patients will see themselves performing the selected task</a:t>
              </a:r>
            </a:p>
          </p:txBody>
        </p:sp>
      </p:grpSp>
      <p:sp>
        <p:nvSpPr>
          <p:cNvPr id="22" name="Oval 21"/>
          <p:cNvSpPr>
            <a:spLocks noChangeAspect="1"/>
          </p:cNvSpPr>
          <p:nvPr/>
        </p:nvSpPr>
        <p:spPr>
          <a:xfrm>
            <a:off x="6703459"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3" name="bandicam 2020-05-17 01-44-04-556">
            <a:hlinkClick r:id="" action="ppaction://media"/>
            <a:extLst>
              <a:ext uri="{FF2B5EF4-FFF2-40B4-BE49-F238E27FC236}">
                <a16:creationId xmlns:a16="http://schemas.microsoft.com/office/drawing/2014/main" id="{5D819DB2-C711-4538-8224-90B8BFFBD9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94917"/>
            <a:ext cx="5814792" cy="3256687"/>
          </a:xfrm>
          <a:prstGeom prst="rect">
            <a:avLst/>
          </a:prstGeom>
        </p:spPr>
      </p:pic>
    </p:spTree>
    <p:extLst>
      <p:ext uri="{BB962C8B-B14F-4D97-AF65-F5344CB8AC3E}">
        <p14:creationId xmlns:p14="http://schemas.microsoft.com/office/powerpoint/2010/main" val="380116013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6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bldLst>
      <p:bldP spid="22"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42</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6954907" y="1484007"/>
            <a:ext cx="1990359" cy="538611"/>
            <a:chOff x="798970" y="1704791"/>
            <a:chExt cx="1860430" cy="538611"/>
          </a:xfrm>
        </p:grpSpPr>
        <p:sp>
          <p:nvSpPr>
            <p:cNvPr id="63" name="Text Placeholder 3"/>
            <p:cNvSpPr txBox="1">
              <a:spLocks/>
            </p:cNvSpPr>
            <p:nvPr/>
          </p:nvSpPr>
          <p:spPr>
            <a:xfrm>
              <a:off x="798970" y="1704791"/>
              <a:ext cx="7548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Completed</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task Completion Panel which will show when patient completes the Task</a:t>
              </a:r>
            </a:p>
          </p:txBody>
        </p:sp>
      </p:grpSp>
      <p:grpSp>
        <p:nvGrpSpPr>
          <p:cNvPr id="3" name="Group 29"/>
          <p:cNvGrpSpPr/>
          <p:nvPr/>
        </p:nvGrpSpPr>
        <p:grpSpPr>
          <a:xfrm>
            <a:off x="6954907" y="2387048"/>
            <a:ext cx="1990359" cy="538611"/>
            <a:chOff x="798970" y="1704791"/>
            <a:chExt cx="1860430" cy="538611"/>
          </a:xfrm>
        </p:grpSpPr>
        <p:sp>
          <p:nvSpPr>
            <p:cNvPr id="43" name="Text Placeholder 3"/>
            <p:cNvSpPr txBox="1">
              <a:spLocks/>
            </p:cNvSpPr>
            <p:nvPr/>
          </p:nvSpPr>
          <p:spPr>
            <a:xfrm>
              <a:off x="798970" y="1704791"/>
              <a:ext cx="7736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Generate Report</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Generate Report Button which will Generate A detailed Report of Patients Task performance.</a:t>
              </a:r>
            </a:p>
          </p:txBody>
        </p:sp>
      </p:grpSp>
      <p:grpSp>
        <p:nvGrpSpPr>
          <p:cNvPr id="4" name="Group 29"/>
          <p:cNvGrpSpPr/>
          <p:nvPr/>
        </p:nvGrpSpPr>
        <p:grpSpPr>
          <a:xfrm>
            <a:off x="6954907" y="3290089"/>
            <a:ext cx="1990359" cy="538611"/>
            <a:chOff x="798970" y="1704791"/>
            <a:chExt cx="1860430" cy="538611"/>
          </a:xfrm>
        </p:grpSpPr>
        <p:sp>
          <p:nvSpPr>
            <p:cNvPr id="66" name="Text Placeholder 3"/>
            <p:cNvSpPr txBox="1">
              <a:spLocks/>
            </p:cNvSpPr>
            <p:nvPr/>
          </p:nvSpPr>
          <p:spPr>
            <a:xfrm>
              <a:off x="798970" y="1704791"/>
              <a:ext cx="3404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Restart</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restart button to start the task again to perform it again.</a:t>
              </a:r>
            </a:p>
          </p:txBody>
        </p:sp>
      </p:grpSp>
      <p:sp>
        <p:nvSpPr>
          <p:cNvPr id="22" name="Oval 21"/>
          <p:cNvSpPr>
            <a:spLocks noChangeAspect="1"/>
          </p:cNvSpPr>
          <p:nvPr/>
        </p:nvSpPr>
        <p:spPr>
          <a:xfrm>
            <a:off x="6300210" y="158318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300210" y="2482643"/>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300210" y="3382100"/>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AF7F9283-D692-4CEB-9C0B-B3CE2882E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69" y="1180324"/>
            <a:ext cx="5708495" cy="3182891"/>
          </a:xfrm>
          <a:prstGeom prst="rect">
            <a:avLst/>
          </a:prstGeom>
        </p:spPr>
      </p:pic>
    </p:spTree>
    <p:extLst>
      <p:ext uri="{BB962C8B-B14F-4D97-AF65-F5344CB8AC3E}">
        <p14:creationId xmlns:p14="http://schemas.microsoft.com/office/powerpoint/2010/main" val="4225060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EAB8-6C1B-4E53-A4B8-2E49C55DDA34}"/>
              </a:ext>
            </a:extLst>
          </p:cNvPr>
          <p:cNvSpPr>
            <a:spLocks noGrp="1"/>
          </p:cNvSpPr>
          <p:nvPr>
            <p:ph type="title"/>
          </p:nvPr>
        </p:nvSpPr>
        <p:spPr>
          <a:xfrm>
            <a:off x="1752600" y="267471"/>
            <a:ext cx="5584536" cy="403248"/>
          </a:xfrm>
        </p:spPr>
        <p:txBody>
          <a:bodyPr/>
          <a:lstStyle/>
          <a:p>
            <a:r>
              <a:rPr lang="en-US" dirty="0"/>
              <a:t>Report</a:t>
            </a:r>
          </a:p>
        </p:txBody>
      </p:sp>
      <p:sp>
        <p:nvSpPr>
          <p:cNvPr id="4" name="Slide Number Placeholder 3">
            <a:extLst>
              <a:ext uri="{FF2B5EF4-FFF2-40B4-BE49-F238E27FC236}">
                <a16:creationId xmlns:a16="http://schemas.microsoft.com/office/drawing/2014/main" id="{71D8C0C9-3171-4637-BDEC-CF83B3F88AC9}"/>
              </a:ext>
            </a:extLst>
          </p:cNvPr>
          <p:cNvSpPr>
            <a:spLocks noGrp="1"/>
          </p:cNvSpPr>
          <p:nvPr>
            <p:ph type="sldNum" sz="quarter" idx="12"/>
          </p:nvPr>
        </p:nvSpPr>
        <p:spPr/>
        <p:txBody>
          <a:bodyPr/>
          <a:lstStyle/>
          <a:p>
            <a:fld id="{C136B7D2-B98C-44FD-8D04-7EC62A564975}" type="slidenum">
              <a:rPr lang="en-US" smtClean="0"/>
              <a:pPr/>
              <a:t>43</a:t>
            </a:fld>
            <a:endParaRPr lang="en-US" dirty="0"/>
          </a:p>
        </p:txBody>
      </p:sp>
      <p:pic>
        <p:nvPicPr>
          <p:cNvPr id="6" name="Picture 5">
            <a:extLst>
              <a:ext uri="{FF2B5EF4-FFF2-40B4-BE49-F238E27FC236}">
                <a16:creationId xmlns:a16="http://schemas.microsoft.com/office/drawing/2014/main" id="{97928816-0FF0-4B0F-8C36-948A15661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5" y="658706"/>
            <a:ext cx="7452350" cy="4168164"/>
          </a:xfrm>
          <a:prstGeom prst="rect">
            <a:avLst/>
          </a:prstGeom>
        </p:spPr>
      </p:pic>
    </p:spTree>
    <p:extLst>
      <p:ext uri="{BB962C8B-B14F-4D97-AF65-F5344CB8AC3E}">
        <p14:creationId xmlns:p14="http://schemas.microsoft.com/office/powerpoint/2010/main" val="2108912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Distribution</a:t>
            </a:r>
          </a:p>
        </p:txBody>
      </p:sp>
      <p:sp>
        <p:nvSpPr>
          <p:cNvPr id="37" name="Slide Number Placeholder 36"/>
          <p:cNvSpPr>
            <a:spLocks noGrp="1"/>
          </p:cNvSpPr>
          <p:nvPr>
            <p:ph type="sldNum" sz="quarter" idx="12"/>
          </p:nvPr>
        </p:nvSpPr>
        <p:spPr>
          <a:prstGeom prst="rect">
            <a:avLst/>
          </a:prstGeom>
        </p:spPr>
        <p:txBody>
          <a:bodyPr/>
          <a:lstStyle/>
          <a:p>
            <a:fld id="{C136B7D2-B98C-44FD-8D04-7EC62A564975}" type="slidenum">
              <a:rPr lang="en-US" smtClean="0"/>
              <a:pPr/>
              <a:t>44</a:t>
            </a:fld>
            <a:endParaRPr lang="en-US" dirty="0"/>
          </a:p>
        </p:txBody>
      </p:sp>
      <p:sp>
        <p:nvSpPr>
          <p:cNvPr id="23" name="Flowchart: Off-page Connector 22"/>
          <p:cNvSpPr/>
          <p:nvPr/>
        </p:nvSpPr>
        <p:spPr>
          <a:xfrm rot="16200000">
            <a:off x="1557955" y="635361"/>
            <a:ext cx="762000" cy="16129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1">
                    <a:lumMod val="50000"/>
                  </a:schemeClr>
                </a:solidFill>
                <a:latin typeface="FontAwesome" pitchFamily="2" charset="0"/>
              </a:rPr>
              <a:t>Interface  UI/UX &amp; Frontend</a:t>
            </a:r>
            <a:endParaRPr lang="en-US" sz="1200" b="1" dirty="0">
              <a:solidFill>
                <a:schemeClr val="accent1">
                  <a:lumMod val="50000"/>
                </a:schemeClr>
              </a:solidFill>
            </a:endParaRPr>
          </a:p>
        </p:txBody>
      </p:sp>
      <p:sp>
        <p:nvSpPr>
          <p:cNvPr id="24" name="Round Same Side Corner Rectangle 23"/>
          <p:cNvSpPr/>
          <p:nvPr/>
        </p:nvSpPr>
        <p:spPr>
          <a:xfrm rot="16200000">
            <a:off x="521026" y="1211429"/>
            <a:ext cx="762001" cy="460857"/>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01</a:t>
            </a:r>
            <a:endParaRPr lang="en-US" dirty="0">
              <a:latin typeface="+mj-lt"/>
            </a:endParaRPr>
          </a:p>
        </p:txBody>
      </p:sp>
      <p:cxnSp>
        <p:nvCxnSpPr>
          <p:cNvPr id="25" name="Straight Connector 24"/>
          <p:cNvCxnSpPr>
            <a:endCxn id="26" idx="2"/>
          </p:cNvCxnSpPr>
          <p:nvPr/>
        </p:nvCxnSpPr>
        <p:spPr>
          <a:xfrm>
            <a:off x="2745453" y="1441858"/>
            <a:ext cx="7900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535530" y="1369587"/>
            <a:ext cx="144542" cy="1445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3"/>
          <p:cNvSpPr txBox="1">
            <a:spLocks/>
          </p:cNvSpPr>
          <p:nvPr/>
        </p:nvSpPr>
        <p:spPr>
          <a:xfrm>
            <a:off x="4004413" y="1330841"/>
            <a:ext cx="97622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1"/>
                </a:solidFill>
              </a:rPr>
              <a:t>Arslan Riaz</a:t>
            </a:r>
            <a:endParaRPr kumimoji="0" lang="en-US" b="1" i="0" u="none" strike="noStrike" kern="1200" cap="none" spc="0" normalizeH="0" baseline="0" noProof="0" dirty="0">
              <a:ln>
                <a:noFill/>
              </a:ln>
              <a:solidFill>
                <a:schemeClr val="accent1"/>
              </a:solidFill>
              <a:effectLst/>
              <a:uLnTx/>
              <a:uFillTx/>
              <a:latin typeface="+mn-lt"/>
              <a:ea typeface="+mn-ea"/>
              <a:cs typeface="+mn-cs"/>
            </a:endParaRPr>
          </a:p>
        </p:txBody>
      </p:sp>
      <p:sp>
        <p:nvSpPr>
          <p:cNvPr id="33" name="Flowchart: Off-page Connector 32"/>
          <p:cNvSpPr/>
          <p:nvPr/>
        </p:nvSpPr>
        <p:spPr>
          <a:xfrm rot="16200000">
            <a:off x="1500348" y="1601569"/>
            <a:ext cx="762000" cy="1612995"/>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chemeClr val="accent2">
                    <a:lumMod val="50000"/>
                  </a:schemeClr>
                </a:solidFill>
                <a:latin typeface="FontAwesome" pitchFamily="2" charset="0"/>
              </a:rPr>
              <a:t>Backend &amp; Database</a:t>
            </a:r>
            <a:endParaRPr lang="en-US" sz="1200" dirty="0">
              <a:solidFill>
                <a:schemeClr val="accent2">
                  <a:lumMod val="50000"/>
                </a:schemeClr>
              </a:solidFill>
            </a:endParaRPr>
          </a:p>
        </p:txBody>
      </p:sp>
      <p:sp>
        <p:nvSpPr>
          <p:cNvPr id="34" name="Round Same Side Corner Rectangle 33"/>
          <p:cNvSpPr/>
          <p:nvPr/>
        </p:nvSpPr>
        <p:spPr>
          <a:xfrm rot="16200000">
            <a:off x="463419" y="2177637"/>
            <a:ext cx="762001" cy="460857"/>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02</a:t>
            </a:r>
            <a:endParaRPr lang="en-US" dirty="0">
              <a:latin typeface="+mj-lt"/>
            </a:endParaRPr>
          </a:p>
        </p:txBody>
      </p:sp>
      <p:cxnSp>
        <p:nvCxnSpPr>
          <p:cNvPr id="35" name="Straight Connector 34"/>
          <p:cNvCxnSpPr/>
          <p:nvPr/>
        </p:nvCxnSpPr>
        <p:spPr>
          <a:xfrm>
            <a:off x="2687846" y="2408066"/>
            <a:ext cx="790077"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477923" y="2335795"/>
            <a:ext cx="144542" cy="14454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Off-page Connector 47"/>
          <p:cNvSpPr/>
          <p:nvPr/>
        </p:nvSpPr>
        <p:spPr>
          <a:xfrm rot="16200000">
            <a:off x="1500348" y="2580888"/>
            <a:ext cx="762000" cy="1612995"/>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3">
                    <a:lumMod val="50000"/>
                  </a:schemeClr>
                </a:solidFill>
                <a:latin typeface="FontAwesome" pitchFamily="2" charset="0"/>
              </a:rPr>
              <a:t>Animation &amp; Realtime motion Tracking</a:t>
            </a:r>
            <a:endParaRPr lang="en-US" sz="1200" b="1" dirty="0">
              <a:solidFill>
                <a:schemeClr val="accent3">
                  <a:lumMod val="50000"/>
                </a:schemeClr>
              </a:solidFill>
            </a:endParaRPr>
          </a:p>
        </p:txBody>
      </p:sp>
      <p:sp>
        <p:nvSpPr>
          <p:cNvPr id="50" name="Round Same Side Corner Rectangle 49"/>
          <p:cNvSpPr/>
          <p:nvPr/>
        </p:nvSpPr>
        <p:spPr>
          <a:xfrm rot="16200000">
            <a:off x="463419" y="3156956"/>
            <a:ext cx="762001" cy="460857"/>
          </a:xfrm>
          <a:prstGeom prst="round2Same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03</a:t>
            </a:r>
            <a:endParaRPr lang="en-US" dirty="0">
              <a:latin typeface="+mj-lt"/>
            </a:endParaRPr>
          </a:p>
        </p:txBody>
      </p:sp>
      <p:cxnSp>
        <p:nvCxnSpPr>
          <p:cNvPr id="51" name="Straight Connector 50"/>
          <p:cNvCxnSpPr/>
          <p:nvPr/>
        </p:nvCxnSpPr>
        <p:spPr>
          <a:xfrm>
            <a:off x="2687846" y="3387385"/>
            <a:ext cx="790077"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3477923" y="3315114"/>
            <a:ext cx="144542" cy="14454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Off-page Connector 59"/>
          <p:cNvSpPr/>
          <p:nvPr/>
        </p:nvSpPr>
        <p:spPr>
          <a:xfrm rot="16200000">
            <a:off x="1500348" y="3515711"/>
            <a:ext cx="762000" cy="1612995"/>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4">
                    <a:lumMod val="50000"/>
                  </a:schemeClr>
                </a:solidFill>
                <a:latin typeface="FontAwesome" pitchFamily="2" charset="0"/>
              </a:rPr>
              <a:t>Comparison &amp; Report Generation</a:t>
            </a:r>
            <a:endParaRPr lang="en-US" sz="1200" b="1" dirty="0">
              <a:solidFill>
                <a:schemeClr val="accent4">
                  <a:lumMod val="50000"/>
                </a:schemeClr>
              </a:solidFill>
            </a:endParaRPr>
          </a:p>
        </p:txBody>
      </p:sp>
      <p:sp>
        <p:nvSpPr>
          <p:cNvPr id="62" name="Round Same Side Corner Rectangle 61"/>
          <p:cNvSpPr/>
          <p:nvPr/>
        </p:nvSpPr>
        <p:spPr>
          <a:xfrm rot="16200000">
            <a:off x="463419" y="4091779"/>
            <a:ext cx="762001" cy="460857"/>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04</a:t>
            </a:r>
            <a:endParaRPr lang="en-US" dirty="0">
              <a:latin typeface="+mj-lt"/>
            </a:endParaRPr>
          </a:p>
        </p:txBody>
      </p:sp>
      <p:cxnSp>
        <p:nvCxnSpPr>
          <p:cNvPr id="64" name="Straight Connector 63"/>
          <p:cNvCxnSpPr/>
          <p:nvPr/>
        </p:nvCxnSpPr>
        <p:spPr>
          <a:xfrm>
            <a:off x="2687846" y="4322208"/>
            <a:ext cx="790077" cy="0"/>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3477923" y="4249937"/>
            <a:ext cx="144542" cy="14454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3"/>
          <p:cNvSpPr txBox="1">
            <a:spLocks/>
          </p:cNvSpPr>
          <p:nvPr/>
        </p:nvSpPr>
        <p:spPr>
          <a:xfrm>
            <a:off x="4004413" y="2281639"/>
            <a:ext cx="121802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Imtisal</a:t>
            </a:r>
            <a:r>
              <a:rPr kumimoji="0" lang="en-US" b="1" i="0" u="none" strike="noStrike" kern="1200" cap="none" spc="0" normalizeH="0" noProof="0" dirty="0">
                <a:ln>
                  <a:noFill/>
                </a:ln>
                <a:solidFill>
                  <a:schemeClr val="accent2"/>
                </a:solidFill>
                <a:effectLst/>
                <a:uLnTx/>
                <a:uFillTx/>
                <a:latin typeface="+mn-lt"/>
                <a:ea typeface="+mn-ea"/>
                <a:cs typeface="+mn-cs"/>
              </a:rPr>
              <a:t> Ahmed</a:t>
            </a:r>
            <a:endParaRPr kumimoji="0" lang="en-US" b="1" i="0" u="none" strike="noStrike" kern="1200" cap="none" spc="0" normalizeH="0" baseline="0" noProof="0" dirty="0">
              <a:ln>
                <a:noFill/>
              </a:ln>
              <a:solidFill>
                <a:schemeClr val="accent2"/>
              </a:solidFill>
              <a:effectLst/>
              <a:uLnTx/>
              <a:uFillTx/>
              <a:latin typeface="+mn-lt"/>
              <a:ea typeface="+mn-ea"/>
              <a:cs typeface="+mn-cs"/>
            </a:endParaRPr>
          </a:p>
        </p:txBody>
      </p:sp>
      <p:sp>
        <p:nvSpPr>
          <p:cNvPr id="53" name="Text Placeholder 3"/>
          <p:cNvSpPr txBox="1">
            <a:spLocks/>
          </p:cNvSpPr>
          <p:nvPr/>
        </p:nvSpPr>
        <p:spPr>
          <a:xfrm>
            <a:off x="4039240" y="3244212"/>
            <a:ext cx="97622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n-lt"/>
                <a:ea typeface="+mn-ea"/>
                <a:cs typeface="+mn-cs"/>
              </a:rPr>
              <a:t>Arslan Riaz</a:t>
            </a:r>
          </a:p>
        </p:txBody>
      </p:sp>
      <p:sp>
        <p:nvSpPr>
          <p:cNvPr id="55" name="Text Placeholder 3"/>
          <p:cNvSpPr txBox="1">
            <a:spLocks/>
          </p:cNvSpPr>
          <p:nvPr/>
        </p:nvSpPr>
        <p:spPr>
          <a:xfrm>
            <a:off x="3998603" y="4179035"/>
            <a:ext cx="121802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Imtisal Ahmed</a:t>
            </a:r>
          </a:p>
        </p:txBody>
      </p:sp>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Right)">
                                      <p:cBhvr>
                                        <p:cTn id="16" dur="500"/>
                                        <p:tgtEl>
                                          <p:spTgt spid="25"/>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childTnLst>
                          </p:cTn>
                        </p:par>
                        <p:par>
                          <p:cTn id="23" fill="hold">
                            <p:stCondLst>
                              <p:cond delay="1500"/>
                            </p:stCondLst>
                            <p:childTnLst>
                              <p:par>
                                <p:cTn id="24" presetID="2" presetClass="entr" presetSubtype="2" accel="50000" decel="5000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1+#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accel="50000" decel="5000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8" presetClass="entr" presetSubtype="6"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strips(downRight)">
                                      <p:cBhvr>
                                        <p:cTn id="40" dur="500"/>
                                        <p:tgtEl>
                                          <p:spTgt spid="35"/>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3500"/>
                            </p:stCondLst>
                            <p:childTnLst>
                              <p:par>
                                <p:cTn id="48" presetID="2" presetClass="entr" presetSubtype="2" accel="50000" decel="5000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2" presetClass="entr" presetSubtype="8" accel="50000" decel="5000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2" accel="50000" decel="5000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1+#ppt_w/2"/>
                                          </p:val>
                                        </p:tav>
                                        <p:tav tm="100000">
                                          <p:val>
                                            <p:strVal val="#ppt_x"/>
                                          </p:val>
                                        </p:tav>
                                      </p:tavLst>
                                    </p:anim>
                                    <p:anim calcmode="lin" valueType="num">
                                      <p:cBhvr additive="base">
                                        <p:cTn id="60" dur="500" fill="hold"/>
                                        <p:tgtEl>
                                          <p:spTgt spid="48"/>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18" presetClass="entr" presetSubtype="6" fill="hold"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strips(downRight)">
                                      <p:cBhvr>
                                        <p:cTn id="64" dur="500"/>
                                        <p:tgtEl>
                                          <p:spTgt spid="51"/>
                                        </p:tgtEl>
                                      </p:cBhvr>
                                    </p:animEffect>
                                  </p:childTnLst>
                                </p:cTn>
                              </p:par>
                            </p:childTnLst>
                          </p:cTn>
                        </p:par>
                        <p:par>
                          <p:cTn id="65" fill="hold">
                            <p:stCondLst>
                              <p:cond delay="5000"/>
                            </p:stCondLst>
                            <p:childTnLst>
                              <p:par>
                                <p:cTn id="66" presetID="53" presetClass="entr" presetSubtype="0"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fltVal val="0"/>
                                          </p:val>
                                        </p:tav>
                                        <p:tav tm="100000">
                                          <p:val>
                                            <p:strVal val="#ppt_w"/>
                                          </p:val>
                                        </p:tav>
                                      </p:tavLst>
                                    </p:anim>
                                    <p:anim calcmode="lin" valueType="num">
                                      <p:cBhvr>
                                        <p:cTn id="69" dur="500" fill="hold"/>
                                        <p:tgtEl>
                                          <p:spTgt spid="52"/>
                                        </p:tgtEl>
                                        <p:attrNameLst>
                                          <p:attrName>ppt_h</p:attrName>
                                        </p:attrNameLst>
                                      </p:cBhvr>
                                      <p:tavLst>
                                        <p:tav tm="0">
                                          <p:val>
                                            <p:fltVal val="0"/>
                                          </p:val>
                                        </p:tav>
                                        <p:tav tm="100000">
                                          <p:val>
                                            <p:strVal val="#ppt_h"/>
                                          </p:val>
                                        </p:tav>
                                      </p:tavLst>
                                    </p:anim>
                                    <p:animEffect transition="in" filter="fade">
                                      <p:cBhvr>
                                        <p:cTn id="70" dur="500"/>
                                        <p:tgtEl>
                                          <p:spTgt spid="52"/>
                                        </p:tgtEl>
                                      </p:cBhvr>
                                    </p:animEffect>
                                  </p:childTnLst>
                                </p:cTn>
                              </p:par>
                            </p:childTnLst>
                          </p:cTn>
                        </p:par>
                        <p:par>
                          <p:cTn id="71" fill="hold">
                            <p:stCondLst>
                              <p:cond delay="5500"/>
                            </p:stCondLst>
                            <p:childTnLst>
                              <p:par>
                                <p:cTn id="72" presetID="2" presetClass="entr" presetSubtype="2" accel="50000" decel="50000" fill="hold" grpId="0" nodeType="afterEffect">
                                  <p:stCondLst>
                                    <p:cond delay="0"/>
                                  </p:stCondLst>
                                  <p:childTnLst>
                                    <p:set>
                                      <p:cBhvr>
                                        <p:cTn id="73" dur="1" fill="hold">
                                          <p:stCondLst>
                                            <p:cond delay="0"/>
                                          </p:stCondLst>
                                        </p:cTn>
                                        <p:tgtEl>
                                          <p:spTgt spid="53"/>
                                        </p:tgtEl>
                                        <p:attrNameLst>
                                          <p:attrName>style.visibility</p:attrName>
                                        </p:attrNameLst>
                                      </p:cBhvr>
                                      <p:to>
                                        <p:strVal val="visible"/>
                                      </p:to>
                                    </p:set>
                                    <p:anim calcmode="lin" valueType="num">
                                      <p:cBhvr additive="base">
                                        <p:cTn id="74" dur="500" fill="hold"/>
                                        <p:tgtEl>
                                          <p:spTgt spid="53"/>
                                        </p:tgtEl>
                                        <p:attrNameLst>
                                          <p:attrName>ppt_x</p:attrName>
                                        </p:attrNameLst>
                                      </p:cBhvr>
                                      <p:tavLst>
                                        <p:tav tm="0">
                                          <p:val>
                                            <p:strVal val="1+#ppt_w/2"/>
                                          </p:val>
                                        </p:tav>
                                        <p:tav tm="100000">
                                          <p:val>
                                            <p:strVal val="#ppt_x"/>
                                          </p:val>
                                        </p:tav>
                                      </p:tavLst>
                                    </p:anim>
                                    <p:anim calcmode="lin" valueType="num">
                                      <p:cBhvr additive="base">
                                        <p:cTn id="75" dur="500" fill="hold"/>
                                        <p:tgtEl>
                                          <p:spTgt spid="53"/>
                                        </p:tgtEl>
                                        <p:attrNameLst>
                                          <p:attrName>ppt_y</p:attrName>
                                        </p:attrNameLst>
                                      </p:cBhvr>
                                      <p:tavLst>
                                        <p:tav tm="0">
                                          <p:val>
                                            <p:strVal val="#ppt_y"/>
                                          </p:val>
                                        </p:tav>
                                        <p:tav tm="100000">
                                          <p:val>
                                            <p:strVal val="#ppt_y"/>
                                          </p:val>
                                        </p:tav>
                                      </p:tavLst>
                                    </p:anim>
                                  </p:childTnLst>
                                </p:cTn>
                              </p:par>
                            </p:childTnLst>
                          </p:cTn>
                        </p:par>
                        <p:par>
                          <p:cTn id="76" fill="hold">
                            <p:stCondLst>
                              <p:cond delay="6000"/>
                            </p:stCondLst>
                            <p:childTnLst>
                              <p:par>
                                <p:cTn id="77" presetID="2" presetClass="entr" presetSubtype="8" accel="50000" decel="50000"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fill="hold"/>
                                        <p:tgtEl>
                                          <p:spTgt spid="62"/>
                                        </p:tgtEl>
                                        <p:attrNameLst>
                                          <p:attrName>ppt_x</p:attrName>
                                        </p:attrNameLst>
                                      </p:cBhvr>
                                      <p:tavLst>
                                        <p:tav tm="0">
                                          <p:val>
                                            <p:strVal val="0-#ppt_w/2"/>
                                          </p:val>
                                        </p:tav>
                                        <p:tav tm="100000">
                                          <p:val>
                                            <p:strVal val="#ppt_x"/>
                                          </p:val>
                                        </p:tav>
                                      </p:tavLst>
                                    </p:anim>
                                    <p:anim calcmode="lin" valueType="num">
                                      <p:cBhvr additive="base">
                                        <p:cTn id="80" dur="500" fill="hold"/>
                                        <p:tgtEl>
                                          <p:spTgt spid="62"/>
                                        </p:tgtEl>
                                        <p:attrNameLst>
                                          <p:attrName>ppt_y</p:attrName>
                                        </p:attrNameLst>
                                      </p:cBhvr>
                                      <p:tavLst>
                                        <p:tav tm="0">
                                          <p:val>
                                            <p:strVal val="#ppt_y"/>
                                          </p:val>
                                        </p:tav>
                                        <p:tav tm="100000">
                                          <p:val>
                                            <p:strVal val="#ppt_y"/>
                                          </p:val>
                                        </p:tav>
                                      </p:tavLst>
                                    </p:anim>
                                  </p:childTnLst>
                                </p:cTn>
                              </p:par>
                              <p:par>
                                <p:cTn id="81" presetID="2" presetClass="entr" presetSubtype="2" accel="50000" decel="5000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1+#ppt_w/2"/>
                                          </p:val>
                                        </p:tav>
                                        <p:tav tm="100000">
                                          <p:val>
                                            <p:strVal val="#ppt_x"/>
                                          </p:val>
                                        </p:tav>
                                      </p:tavLst>
                                    </p:anim>
                                    <p:anim calcmode="lin" valueType="num">
                                      <p:cBhvr additive="base">
                                        <p:cTn id="84" dur="500" fill="hold"/>
                                        <p:tgtEl>
                                          <p:spTgt spid="60"/>
                                        </p:tgtEl>
                                        <p:attrNameLst>
                                          <p:attrName>ppt_y</p:attrName>
                                        </p:attrNameLst>
                                      </p:cBhvr>
                                      <p:tavLst>
                                        <p:tav tm="0">
                                          <p:val>
                                            <p:strVal val="#ppt_y"/>
                                          </p:val>
                                        </p:tav>
                                        <p:tav tm="100000">
                                          <p:val>
                                            <p:strVal val="#ppt_y"/>
                                          </p:val>
                                        </p:tav>
                                      </p:tavLst>
                                    </p:anim>
                                  </p:childTnLst>
                                </p:cTn>
                              </p:par>
                            </p:childTnLst>
                          </p:cTn>
                        </p:par>
                        <p:par>
                          <p:cTn id="85" fill="hold">
                            <p:stCondLst>
                              <p:cond delay="6500"/>
                            </p:stCondLst>
                            <p:childTnLst>
                              <p:par>
                                <p:cTn id="86" presetID="18" presetClass="entr" presetSubtype="6"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strips(downRight)">
                                      <p:cBhvr>
                                        <p:cTn id="88" dur="500"/>
                                        <p:tgtEl>
                                          <p:spTgt spid="64"/>
                                        </p:tgtEl>
                                      </p:cBhvr>
                                    </p:animEffect>
                                  </p:childTnLst>
                                </p:cTn>
                              </p:par>
                            </p:childTnLst>
                          </p:cTn>
                        </p:par>
                        <p:par>
                          <p:cTn id="89" fill="hold">
                            <p:stCondLst>
                              <p:cond delay="7000"/>
                            </p:stCondLst>
                            <p:childTnLst>
                              <p:par>
                                <p:cTn id="90" presetID="53"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Effect transition="in" filter="fade">
                                      <p:cBhvr>
                                        <p:cTn id="94" dur="500"/>
                                        <p:tgtEl>
                                          <p:spTgt spid="65"/>
                                        </p:tgtEl>
                                      </p:cBhvr>
                                    </p:animEffect>
                                  </p:childTnLst>
                                </p:cTn>
                              </p:par>
                            </p:childTnLst>
                          </p:cTn>
                        </p:par>
                        <p:par>
                          <p:cTn id="95" fill="hold">
                            <p:stCondLst>
                              <p:cond delay="7500"/>
                            </p:stCondLst>
                            <p:childTnLst>
                              <p:par>
                                <p:cTn id="96" presetID="2" presetClass="entr" presetSubtype="2" accel="50000" decel="50000"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1+#ppt_w/2"/>
                                          </p:val>
                                        </p:tav>
                                        <p:tav tm="100000">
                                          <p:val>
                                            <p:strVal val="#ppt_x"/>
                                          </p:val>
                                        </p:tav>
                                      </p:tavLst>
                                    </p:anim>
                                    <p:anim calcmode="lin" valueType="num">
                                      <p:cBhvr additive="base">
                                        <p:cTn id="99"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9" grpId="0"/>
      <p:bldP spid="33" grpId="0" animBg="1"/>
      <p:bldP spid="34" grpId="0" animBg="1"/>
      <p:bldP spid="36" grpId="0" animBg="1"/>
      <p:bldP spid="48" grpId="0" animBg="1"/>
      <p:bldP spid="50" grpId="0" animBg="1"/>
      <p:bldP spid="52" grpId="0" animBg="1"/>
      <p:bldP spid="60" grpId="0" animBg="1"/>
      <p:bldP spid="62" grpId="0" animBg="1"/>
      <p:bldP spid="65" grpId="0" animBg="1"/>
      <p:bldP spid="45" grpId="0"/>
      <p:bldP spid="53" grpId="0"/>
      <p:bldP spid="5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Work In Progress</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45</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3268059" y="1312249"/>
            <a:ext cx="3372927" cy="538611"/>
            <a:chOff x="798970" y="1704791"/>
            <a:chExt cx="1860430" cy="538611"/>
          </a:xfrm>
        </p:grpSpPr>
        <p:sp>
          <p:nvSpPr>
            <p:cNvPr id="63" name="Text Placeholder 3"/>
            <p:cNvSpPr txBox="1">
              <a:spLocks/>
            </p:cNvSpPr>
            <p:nvPr/>
          </p:nvSpPr>
          <p:spPr>
            <a:xfrm>
              <a:off x="798970" y="1704791"/>
              <a:ext cx="98497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Identification Module</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I dentification Module for the identification of Parkinson’s Disease</a:t>
              </a:r>
            </a:p>
          </p:txBody>
        </p:sp>
      </p:grpSp>
      <p:grpSp>
        <p:nvGrpSpPr>
          <p:cNvPr id="3" name="Group 29"/>
          <p:cNvGrpSpPr/>
          <p:nvPr/>
        </p:nvGrpSpPr>
        <p:grpSpPr>
          <a:xfrm>
            <a:off x="3268059" y="2215290"/>
            <a:ext cx="3372927" cy="538611"/>
            <a:chOff x="798970" y="1704791"/>
            <a:chExt cx="1860430" cy="538611"/>
          </a:xfrm>
        </p:grpSpPr>
        <p:sp>
          <p:nvSpPr>
            <p:cNvPr id="43" name="Text Placeholder 3"/>
            <p:cNvSpPr txBox="1">
              <a:spLocks/>
            </p:cNvSpPr>
            <p:nvPr/>
          </p:nvSpPr>
          <p:spPr>
            <a:xfrm>
              <a:off x="798970" y="1704791"/>
              <a:ext cx="6366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Patient Portal</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portal for patients to view their reports and rehabilitation progress.</a:t>
              </a:r>
            </a:p>
          </p:txBody>
        </p:sp>
      </p:grpSp>
      <p:sp>
        <p:nvSpPr>
          <p:cNvPr id="22" name="Oval 21"/>
          <p:cNvSpPr>
            <a:spLocks noChangeAspect="1"/>
          </p:cNvSpPr>
          <p:nvPr/>
        </p:nvSpPr>
        <p:spPr>
          <a:xfrm>
            <a:off x="2613362" y="141143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2613362" y="231088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4060660825"/>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1690-0AE7-4191-BD7B-C954B1C50A09}"/>
              </a:ext>
            </a:extLst>
          </p:cNvPr>
          <p:cNvSpPr>
            <a:spLocks noGrp="1"/>
          </p:cNvSpPr>
          <p:nvPr>
            <p:ph type="title"/>
          </p:nvPr>
        </p:nvSpPr>
        <p:spPr/>
        <p:txBody>
          <a:bodyPr/>
          <a:lstStyle/>
          <a:p>
            <a:r>
              <a:rPr lang="en-US" dirty="0"/>
              <a:t>References</a:t>
            </a:r>
          </a:p>
        </p:txBody>
      </p:sp>
      <p:sp>
        <p:nvSpPr>
          <p:cNvPr id="4" name="Slide Number Placeholder 3">
            <a:extLst>
              <a:ext uri="{FF2B5EF4-FFF2-40B4-BE49-F238E27FC236}">
                <a16:creationId xmlns:a16="http://schemas.microsoft.com/office/drawing/2014/main" id="{190A3DAA-E16E-470E-8305-5F5569CB91F3}"/>
              </a:ext>
            </a:extLst>
          </p:cNvPr>
          <p:cNvSpPr>
            <a:spLocks noGrp="1"/>
          </p:cNvSpPr>
          <p:nvPr>
            <p:ph type="sldNum" sz="quarter" idx="12"/>
          </p:nvPr>
        </p:nvSpPr>
        <p:spPr/>
        <p:txBody>
          <a:bodyPr/>
          <a:lstStyle/>
          <a:p>
            <a:fld id="{C136B7D2-B98C-44FD-8D04-7EC62A564975}" type="slidenum">
              <a:rPr lang="en-US" smtClean="0"/>
              <a:pPr/>
              <a:t>46</a:t>
            </a:fld>
            <a:endParaRPr lang="en-US" dirty="0"/>
          </a:p>
        </p:txBody>
      </p:sp>
      <p:sp>
        <p:nvSpPr>
          <p:cNvPr id="5" name="TextBox 4">
            <a:extLst>
              <a:ext uri="{FF2B5EF4-FFF2-40B4-BE49-F238E27FC236}">
                <a16:creationId xmlns:a16="http://schemas.microsoft.com/office/drawing/2014/main" id="{183F116C-22A0-4063-9B04-D1DA51257DAF}"/>
              </a:ext>
            </a:extLst>
          </p:cNvPr>
          <p:cNvSpPr txBox="1"/>
          <p:nvPr/>
        </p:nvSpPr>
        <p:spPr>
          <a:xfrm>
            <a:off x="251475" y="958754"/>
            <a:ext cx="6624805" cy="584775"/>
          </a:xfrm>
          <a:prstGeom prst="rect">
            <a:avLst/>
          </a:prstGeom>
          <a:noFill/>
        </p:spPr>
        <p:txBody>
          <a:bodyPr wrap="square" rtlCol="0">
            <a:spAutoFit/>
          </a:bodyPr>
          <a:lstStyle/>
          <a:p>
            <a:r>
              <a:rPr lang="en-IE" sz="800" b="1" dirty="0"/>
              <a:t>[1]   “Motion capture systems to see how athletes’ body movements” from   </a:t>
            </a:r>
            <a:r>
              <a:rPr lang="en-IE" sz="800" b="1" u="sng" dirty="0">
                <a:solidFill>
                  <a:schemeClr val="accent5">
                    <a:lumMod val="50000"/>
                  </a:schemeClr>
                </a:solidFill>
                <a:hlinkClick r:id="rId2">
                  <a:extLst>
                    <a:ext uri="{A12FA001-AC4F-418D-AE19-62706E023703}">
                      <ahyp:hlinkClr xmlns:ahyp="http://schemas.microsoft.com/office/drawing/2018/hyperlinkcolor" val="tx"/>
                    </a:ext>
                  </a:extLst>
                </a:hlinkClick>
              </a:rPr>
              <a:t>https://www.researchgate.net/publication/314879089_Application_of_motion_capture_technology_for_sport_performance_analysis</a:t>
            </a:r>
            <a:r>
              <a:rPr lang="en-IE" sz="800" b="1" dirty="0">
                <a:solidFill>
                  <a:schemeClr val="accent5">
                    <a:lumMod val="50000"/>
                  </a:schemeClr>
                </a:solidFill>
              </a:rPr>
              <a:t> </a:t>
            </a:r>
            <a:r>
              <a:rPr lang="en-IE" sz="800" b="1" dirty="0"/>
              <a:t>accessed on 16 May 2020</a:t>
            </a:r>
            <a:r>
              <a:rPr lang="en-IE" sz="800" dirty="0"/>
              <a:t>.</a:t>
            </a:r>
            <a:r>
              <a:rPr lang="en-GB" sz="800" dirty="0"/>
              <a:t>	</a:t>
            </a:r>
            <a:endParaRPr lang="en-US" sz="800" dirty="0"/>
          </a:p>
          <a:p>
            <a:endParaRPr lang="en-US" sz="800" dirty="0"/>
          </a:p>
        </p:txBody>
      </p:sp>
      <p:sp>
        <p:nvSpPr>
          <p:cNvPr id="6" name="TextBox 5">
            <a:extLst>
              <a:ext uri="{FF2B5EF4-FFF2-40B4-BE49-F238E27FC236}">
                <a16:creationId xmlns:a16="http://schemas.microsoft.com/office/drawing/2014/main" id="{70C4B920-4B1E-4D05-AE30-AA692E9F7E51}"/>
              </a:ext>
            </a:extLst>
          </p:cNvPr>
          <p:cNvSpPr txBox="1"/>
          <p:nvPr/>
        </p:nvSpPr>
        <p:spPr>
          <a:xfrm>
            <a:off x="251475" y="1435011"/>
            <a:ext cx="6045561" cy="461665"/>
          </a:xfrm>
          <a:prstGeom prst="rect">
            <a:avLst/>
          </a:prstGeom>
          <a:noFill/>
        </p:spPr>
        <p:txBody>
          <a:bodyPr wrap="square" rtlCol="0">
            <a:spAutoFit/>
          </a:bodyPr>
          <a:lstStyle/>
          <a:p>
            <a:r>
              <a:rPr lang="en-GB" sz="800" b="1" dirty="0"/>
              <a:t>[2] “Intention to help in the engagement of patients on various therapies using Microsoft Kinect” from </a:t>
            </a:r>
            <a:r>
              <a:rPr lang="en-IE" sz="800" b="1" u="sng" dirty="0">
                <a:solidFill>
                  <a:schemeClr val="accent5">
                    <a:lumMod val="50000"/>
                  </a:schemeClr>
                </a:solidFill>
                <a:hlinkClick r:id="rId3">
                  <a:extLst>
                    <a:ext uri="{A12FA001-AC4F-418D-AE19-62706E023703}">
                      <ahyp:hlinkClr xmlns:ahyp="http://schemas.microsoft.com/office/drawing/2018/hyperlinkcolor" val="tx"/>
                    </a:ext>
                  </a:extLst>
                </a:hlinkClick>
              </a:rPr>
              <a:t>https://www.semanticscholar.org/paper/Motor-Rehabilitation-Using-Kinect%3A-A-Systematic-Gama-Fallavollita/90fe2333ff0fed80d342337f9c242bf5a81d9d2b</a:t>
            </a:r>
            <a:r>
              <a:rPr lang="en-IE" sz="800" b="1" dirty="0"/>
              <a:t>, accessed on 16 May 2020</a:t>
            </a:r>
            <a:r>
              <a:rPr lang="en-IE" sz="800" dirty="0"/>
              <a:t>.</a:t>
            </a:r>
            <a:endParaRPr lang="en-US" sz="800" b="1" dirty="0"/>
          </a:p>
        </p:txBody>
      </p:sp>
      <p:sp>
        <p:nvSpPr>
          <p:cNvPr id="7" name="TextBox 6">
            <a:extLst>
              <a:ext uri="{FF2B5EF4-FFF2-40B4-BE49-F238E27FC236}">
                <a16:creationId xmlns:a16="http://schemas.microsoft.com/office/drawing/2014/main" id="{D1249A80-1D8B-41F7-B0B3-049BEE8B9EB5}"/>
              </a:ext>
            </a:extLst>
          </p:cNvPr>
          <p:cNvSpPr txBox="1"/>
          <p:nvPr/>
        </p:nvSpPr>
        <p:spPr>
          <a:xfrm>
            <a:off x="249322" y="1895846"/>
            <a:ext cx="5359604" cy="584775"/>
          </a:xfrm>
          <a:prstGeom prst="rect">
            <a:avLst/>
          </a:prstGeom>
          <a:noFill/>
        </p:spPr>
        <p:txBody>
          <a:bodyPr wrap="square" rtlCol="0">
            <a:spAutoFit/>
          </a:bodyPr>
          <a:lstStyle/>
          <a:p>
            <a:r>
              <a:rPr lang="en-IE" sz="800" b="1" dirty="0"/>
              <a:t>[3] “Leap-motion based video game therapy for Parkinson`s patients” from </a:t>
            </a:r>
            <a:r>
              <a:rPr lang="en-IE" sz="800" b="1" u="sng" dirty="0">
                <a:solidFill>
                  <a:schemeClr val="accent5">
                    <a:lumMod val="50000"/>
                  </a:schemeClr>
                </a:solidFill>
                <a:hlinkClick r:id="rId4">
                  <a:extLst>
                    <a:ext uri="{A12FA001-AC4F-418D-AE19-62706E023703}">
                      <ahyp:hlinkClr xmlns:ahyp="http://schemas.microsoft.com/office/drawing/2018/hyperlinkcolor" val="tx"/>
                    </a:ext>
                  </a:extLst>
                </a:hlinkClick>
              </a:rPr>
              <a:t>https://www.researchgate.net/publication/281292319_A_Vision-Based_System_for_Movement_Analysis_in_Medical_Applications_The_Example_of_Parkinson_Disease</a:t>
            </a:r>
            <a:r>
              <a:rPr lang="en-IE" sz="800" b="1" dirty="0"/>
              <a:t> , accessed on 16 May 2020</a:t>
            </a:r>
            <a:r>
              <a:rPr lang="en-IE" sz="800" dirty="0"/>
              <a:t>.</a:t>
            </a:r>
            <a:endParaRPr lang="en-US" sz="800" b="1" dirty="0"/>
          </a:p>
        </p:txBody>
      </p:sp>
      <p:sp>
        <p:nvSpPr>
          <p:cNvPr id="8" name="TextBox 7">
            <a:extLst>
              <a:ext uri="{FF2B5EF4-FFF2-40B4-BE49-F238E27FC236}">
                <a16:creationId xmlns:a16="http://schemas.microsoft.com/office/drawing/2014/main" id="{037AC385-68B4-45DB-B57F-90FFE57EAEF0}"/>
              </a:ext>
            </a:extLst>
          </p:cNvPr>
          <p:cNvSpPr txBox="1"/>
          <p:nvPr/>
        </p:nvSpPr>
        <p:spPr>
          <a:xfrm>
            <a:off x="251475" y="2454239"/>
            <a:ext cx="5415058" cy="338554"/>
          </a:xfrm>
          <a:prstGeom prst="rect">
            <a:avLst/>
          </a:prstGeom>
          <a:noFill/>
        </p:spPr>
        <p:txBody>
          <a:bodyPr wrap="square" rtlCol="0">
            <a:spAutoFit/>
          </a:bodyPr>
          <a:lstStyle/>
          <a:p>
            <a:r>
              <a:rPr lang="en-IE" sz="800" b="1" dirty="0"/>
              <a:t>[4] “Rehabilitation Assistance Using Motion Capture Devices and Virtual Reality Feedback” from </a:t>
            </a:r>
            <a:r>
              <a:rPr lang="en-IE" sz="800" b="1" u="sng" dirty="0">
                <a:solidFill>
                  <a:schemeClr val="accent5">
                    <a:lumMod val="50000"/>
                  </a:schemeClr>
                </a:solidFill>
                <a:hlinkClick r:id="rId5">
                  <a:extLst>
                    <a:ext uri="{A12FA001-AC4F-418D-AE19-62706E023703}">
                      <ahyp:hlinkClr xmlns:ahyp="http://schemas.microsoft.com/office/drawing/2018/hyperlinkcolor" val="tx"/>
                    </a:ext>
                  </a:extLst>
                </a:hlinkClick>
              </a:rPr>
              <a:t>https://www.scientific.net/AMM.888.37</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
        <p:nvSpPr>
          <p:cNvPr id="9" name="TextBox 8">
            <a:extLst>
              <a:ext uri="{FF2B5EF4-FFF2-40B4-BE49-F238E27FC236}">
                <a16:creationId xmlns:a16="http://schemas.microsoft.com/office/drawing/2014/main" id="{D14C2387-EF94-4779-B051-2F659B742474}"/>
              </a:ext>
            </a:extLst>
          </p:cNvPr>
          <p:cNvSpPr txBox="1"/>
          <p:nvPr/>
        </p:nvSpPr>
        <p:spPr>
          <a:xfrm>
            <a:off x="249322" y="3219127"/>
            <a:ext cx="3974883" cy="461665"/>
          </a:xfrm>
          <a:prstGeom prst="rect">
            <a:avLst/>
          </a:prstGeom>
          <a:noFill/>
        </p:spPr>
        <p:txBody>
          <a:bodyPr wrap="square" rtlCol="0">
            <a:spAutoFit/>
          </a:bodyPr>
          <a:lstStyle/>
          <a:p>
            <a:r>
              <a:rPr lang="en-IE" sz="800" b="1" dirty="0"/>
              <a:t>[6] “Biofeedback for neuromotor rehabilitation” from </a:t>
            </a:r>
            <a:r>
              <a:rPr lang="en-IE" sz="800" b="1" u="sng" dirty="0">
                <a:solidFill>
                  <a:schemeClr val="accent5">
                    <a:lumMod val="50000"/>
                  </a:schemeClr>
                </a:solidFill>
                <a:hlinkClick r:id="rId6">
                  <a:extLst>
                    <a:ext uri="{A12FA001-AC4F-418D-AE19-62706E023703}">
                      <ahyp:hlinkClr xmlns:ahyp="http://schemas.microsoft.com/office/drawing/2018/hyperlinkcolor" val="tx"/>
                    </a:ext>
                  </a:extLst>
                </a:hlinkClick>
              </a:rPr>
              <a:t>https://jneuroengrehab.biomedcentral.com/articles/10.1186/1743-0003-3-11</a:t>
            </a:r>
            <a:r>
              <a:rPr lang="en-IE" sz="800" b="1" dirty="0"/>
              <a:t>, accessed on 16 May 2020.</a:t>
            </a:r>
            <a:endParaRPr lang="en-US" sz="800" b="1" dirty="0"/>
          </a:p>
        </p:txBody>
      </p:sp>
      <p:sp>
        <p:nvSpPr>
          <p:cNvPr id="10" name="TextBox 9">
            <a:extLst>
              <a:ext uri="{FF2B5EF4-FFF2-40B4-BE49-F238E27FC236}">
                <a16:creationId xmlns:a16="http://schemas.microsoft.com/office/drawing/2014/main" id="{2BA42B8E-27E4-4E5C-B846-2A9628A51F4E}"/>
              </a:ext>
            </a:extLst>
          </p:cNvPr>
          <p:cNvSpPr txBox="1"/>
          <p:nvPr/>
        </p:nvSpPr>
        <p:spPr>
          <a:xfrm>
            <a:off x="249322" y="2839598"/>
            <a:ext cx="4841141" cy="338554"/>
          </a:xfrm>
          <a:prstGeom prst="rect">
            <a:avLst/>
          </a:prstGeom>
          <a:noFill/>
        </p:spPr>
        <p:txBody>
          <a:bodyPr wrap="square" rtlCol="0">
            <a:spAutoFit/>
          </a:bodyPr>
          <a:lstStyle/>
          <a:p>
            <a:r>
              <a:rPr lang="en-IE" sz="800" b="1" dirty="0"/>
              <a:t>[5] “</a:t>
            </a:r>
            <a:r>
              <a:rPr lang="en-US" sz="800" b="1" dirty="0"/>
              <a:t>Kinect Based Exergames for Parkinson’s Patients</a:t>
            </a:r>
            <a:r>
              <a:rPr lang="en-IE" sz="800" b="1" dirty="0"/>
              <a:t>” from </a:t>
            </a:r>
            <a:r>
              <a:rPr lang="en-IE" sz="800" b="1" u="sng" dirty="0">
                <a:solidFill>
                  <a:schemeClr val="accent5">
                    <a:lumMod val="50000"/>
                  </a:schemeClr>
                </a:solidFill>
                <a:hlinkClick r:id="rId7">
                  <a:extLst>
                    <a:ext uri="{A12FA001-AC4F-418D-AE19-62706E023703}">
                      <ahyp:hlinkClr xmlns:ahyp="http://schemas.microsoft.com/office/drawing/2018/hyperlinkcolor" val="tx"/>
                    </a:ext>
                  </a:extLst>
                </a:hlinkClick>
              </a:rPr>
              <a:t>https://www.hindawi.com/journals/ijcgt/2018/2618271/</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Tree>
    <p:extLst>
      <p:ext uri="{BB962C8B-B14F-4D97-AF65-F5344CB8AC3E}">
        <p14:creationId xmlns:p14="http://schemas.microsoft.com/office/powerpoint/2010/main" val="868384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8489" y="2667428"/>
            <a:ext cx="5127023" cy="400110"/>
          </a:xfrm>
          <a:prstGeom prst="rect">
            <a:avLst/>
          </a:prstGeom>
          <a:noFill/>
        </p:spPr>
        <p:txBody>
          <a:bodyPr wrap="square" rtlCol="0">
            <a:spAutoFit/>
          </a:bodyP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2AC2AC">
                    <a:lumMod val="50000"/>
                  </a:srgbClr>
                </a:solidFill>
                <a:effectLst/>
                <a:uLnTx/>
                <a:uFillTx/>
                <a:latin typeface="Roboto Condensed"/>
                <a:ea typeface="+mn-ea"/>
              </a:rPr>
              <a:t>THANK YOU !</a:t>
            </a:r>
            <a:endParaRPr kumimoji="0" lang="en-US" sz="2000" b="0" i="0" u="none" strike="noStrike" kern="1200" cap="none" spc="0" normalizeH="0" baseline="0" noProof="0" dirty="0">
              <a:ln>
                <a:noFill/>
              </a:ln>
              <a:solidFill>
                <a:srgbClr val="2AC2AC">
                  <a:lumMod val="50000"/>
                </a:srgbClr>
              </a:solidFill>
              <a:effectLst/>
              <a:uLnTx/>
              <a:uFillTx/>
              <a:latin typeface="Roboto Condensed"/>
              <a:ea typeface="+mn-ea"/>
            </a:endParaRPr>
          </a:p>
        </p:txBody>
      </p:sp>
      <p:pic>
        <p:nvPicPr>
          <p:cNvPr id="8" name="Picture 7">
            <a:extLst>
              <a:ext uri="{FF2B5EF4-FFF2-40B4-BE49-F238E27FC236}">
                <a16:creationId xmlns:a16="http://schemas.microsoft.com/office/drawing/2014/main" id="{6723ABFC-5F44-466D-8A79-D31ECD8FEF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0470" y="1073968"/>
            <a:ext cx="1183059" cy="118588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82684"/>
            <a:ext cx="5638800" cy="353524"/>
          </a:xfrm>
        </p:spPr>
        <p:txBody>
          <a:bodyPr>
            <a:normAutofit fontScale="90000"/>
          </a:bodyPr>
          <a:lstStyle/>
          <a:p>
            <a:r>
              <a:rPr lang="en-US" dirty="0"/>
              <a:t>Types of Motion Capture</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5</a:t>
            </a:fld>
            <a:endParaRPr lang="en-US" dirty="0"/>
          </a:p>
        </p:txBody>
      </p:sp>
      <p:sp>
        <p:nvSpPr>
          <p:cNvPr id="13" name="Down Arrow Callout 12"/>
          <p:cNvSpPr/>
          <p:nvPr/>
        </p:nvSpPr>
        <p:spPr>
          <a:xfrm>
            <a:off x="1344052" y="1286513"/>
            <a:ext cx="2602150" cy="1763760"/>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Callout 14"/>
          <p:cNvSpPr/>
          <p:nvPr/>
        </p:nvSpPr>
        <p:spPr>
          <a:xfrm>
            <a:off x="5146546" y="1294802"/>
            <a:ext cx="2602150" cy="1763760"/>
          </a:xfrm>
          <a:prstGeom prst="downArrowCallout">
            <a:avLst>
              <a:gd name="adj1" fmla="val 25000"/>
              <a:gd name="adj2" fmla="val 6698"/>
              <a:gd name="adj3" fmla="val 4369"/>
              <a:gd name="adj4" fmla="val 95631"/>
            </a:avLst>
          </a:prstGeom>
          <a:blipFill>
            <a:blip r:embed="rId4">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1870482" y="3192368"/>
            <a:ext cx="1551707" cy="215444"/>
          </a:xfrm>
          <a:prstGeom prst="rect">
            <a:avLst/>
          </a:prstGeom>
          <a:noFill/>
        </p:spPr>
        <p:txBody>
          <a:bodyPr wrap="none" lIns="0" tIns="0" rIns="0" bIns="0" rtlCol="0" anchor="ctr">
            <a:spAutoFit/>
          </a:bodyPr>
          <a:lstStyle/>
          <a:p>
            <a:pPr algn="ctr"/>
            <a:r>
              <a:rPr lang="en-US" sz="1400" b="1" dirty="0">
                <a:solidFill>
                  <a:schemeClr val="accent1"/>
                </a:solidFill>
              </a:rPr>
              <a:t>IMU sensor Based</a:t>
            </a:r>
          </a:p>
        </p:txBody>
      </p:sp>
      <p:sp>
        <p:nvSpPr>
          <p:cNvPr id="17" name="TextBox 16"/>
          <p:cNvSpPr txBox="1"/>
          <p:nvPr/>
        </p:nvSpPr>
        <p:spPr>
          <a:xfrm>
            <a:off x="1335507" y="3523026"/>
            <a:ext cx="2621652" cy="969496"/>
          </a:xfrm>
          <a:prstGeom prst="rect">
            <a:avLst/>
          </a:prstGeom>
          <a:noFill/>
        </p:spPr>
        <p:txBody>
          <a:bodyPr wrap="square" lIns="0" tIns="0" rtlCol="0" anchor="t">
            <a:spAutoFit/>
          </a:bodyPr>
          <a:lstStyle/>
          <a:p>
            <a:pPr algn="ctr"/>
            <a:r>
              <a:rPr lang="en-US" sz="1000" dirty="0">
                <a:solidFill>
                  <a:schemeClr val="tx2">
                    <a:lumMod val="50000"/>
                    <a:lumOff val="50000"/>
                  </a:schemeClr>
                </a:solidFill>
              </a:rPr>
              <a:t>Inertial Measurement Unit (</a:t>
            </a:r>
            <a:r>
              <a:rPr lang="en-US" sz="1000" b="1" dirty="0">
                <a:solidFill>
                  <a:schemeClr val="tx2">
                    <a:lumMod val="50000"/>
                    <a:lumOff val="50000"/>
                  </a:schemeClr>
                </a:solidFill>
              </a:rPr>
              <a:t>IMU</a:t>
            </a:r>
            <a:r>
              <a:rPr lang="en-US" sz="1000" dirty="0">
                <a:solidFill>
                  <a:schemeClr val="tx2">
                    <a:lumMod val="50000"/>
                    <a:lumOff val="50000"/>
                  </a:schemeClr>
                </a:solidFill>
              </a:rPr>
              <a:t>) </a:t>
            </a:r>
            <a:r>
              <a:rPr lang="en-US" sz="1000" b="1" dirty="0">
                <a:solidFill>
                  <a:schemeClr val="tx2">
                    <a:lumMod val="50000"/>
                    <a:lumOff val="50000"/>
                  </a:schemeClr>
                </a:solidFill>
              </a:rPr>
              <a:t>sensors</a:t>
            </a:r>
            <a:r>
              <a:rPr lang="en-US" sz="1000" dirty="0">
                <a:solidFill>
                  <a:schemeClr val="tx2">
                    <a:lumMod val="50000"/>
                    <a:lumOff val="50000"/>
                  </a:schemeClr>
                </a:solidFill>
              </a:rPr>
              <a:t> are a technology capable of estimating orientation of a rigid body so they are largely used as an implementation of real-time </a:t>
            </a:r>
            <a:r>
              <a:rPr lang="en-US" sz="1000" b="1" dirty="0">
                <a:solidFill>
                  <a:schemeClr val="tx2">
                    <a:lumMod val="50000"/>
                    <a:lumOff val="50000"/>
                  </a:schemeClr>
                </a:solidFill>
              </a:rPr>
              <a:t>motion capture</a:t>
            </a:r>
            <a:r>
              <a:rPr lang="en-US" sz="1000" dirty="0">
                <a:solidFill>
                  <a:schemeClr val="tx2">
                    <a:lumMod val="50000"/>
                    <a:lumOff val="50000"/>
                  </a:schemeClr>
                </a:solidFill>
              </a:rPr>
              <a:t> systems to track the location and the body posture of people.</a:t>
            </a:r>
            <a:endParaRPr lang="en-US" sz="1000" b="1" dirty="0">
              <a:solidFill>
                <a:schemeClr val="tx2">
                  <a:lumMod val="50000"/>
                  <a:lumOff val="50000"/>
                </a:schemeClr>
              </a:solidFill>
            </a:endParaRPr>
          </a:p>
        </p:txBody>
      </p:sp>
      <p:sp>
        <p:nvSpPr>
          <p:cNvPr id="21" name="TextBox 20"/>
          <p:cNvSpPr txBox="1"/>
          <p:nvPr/>
        </p:nvSpPr>
        <p:spPr>
          <a:xfrm>
            <a:off x="6144653" y="3232972"/>
            <a:ext cx="605935" cy="215444"/>
          </a:xfrm>
          <a:prstGeom prst="rect">
            <a:avLst/>
          </a:prstGeom>
          <a:noFill/>
        </p:spPr>
        <p:txBody>
          <a:bodyPr wrap="none" lIns="0" tIns="0" rIns="0" bIns="0" rtlCol="0" anchor="ctr">
            <a:spAutoFit/>
          </a:bodyPr>
          <a:lstStyle/>
          <a:p>
            <a:r>
              <a:rPr lang="en-US" sz="1400" b="1" dirty="0">
                <a:solidFill>
                  <a:schemeClr val="accent3"/>
                </a:solidFill>
              </a:rPr>
              <a:t>Optical</a:t>
            </a:r>
          </a:p>
        </p:txBody>
      </p:sp>
      <p:sp>
        <p:nvSpPr>
          <p:cNvPr id="22" name="TextBox 21"/>
          <p:cNvSpPr txBox="1"/>
          <p:nvPr/>
        </p:nvSpPr>
        <p:spPr>
          <a:xfrm>
            <a:off x="5136795" y="3531315"/>
            <a:ext cx="2621652" cy="815608"/>
          </a:xfrm>
          <a:prstGeom prst="rect">
            <a:avLst/>
          </a:prstGeom>
          <a:noFill/>
        </p:spPr>
        <p:txBody>
          <a:bodyPr wrap="square" lIns="0" tIns="0" rtlCol="0" anchor="t">
            <a:spAutoFit/>
          </a:bodyPr>
          <a:lstStyle/>
          <a:p>
            <a:pPr algn="ctr"/>
            <a:r>
              <a:rPr lang="en-US" sz="1000" b="1" dirty="0">
                <a:solidFill>
                  <a:schemeClr val="tx2">
                    <a:lumMod val="50000"/>
                    <a:lumOff val="50000"/>
                  </a:schemeClr>
                </a:solidFill>
              </a:rPr>
              <a:t>Optical Motion Capture</a:t>
            </a:r>
            <a:r>
              <a:rPr lang="en-US" sz="1000" dirty="0">
                <a:solidFill>
                  <a:schemeClr val="tx2">
                    <a:lumMod val="50000"/>
                    <a:lumOff val="50000"/>
                  </a:schemeClr>
                </a:solidFill>
              </a:rPr>
              <a:t> systems use data acquired from image sensors to localize the 3D position of a subject among multiple cameras which are calibrated to provide overlapping projections.</a:t>
            </a:r>
            <a:endParaRPr lang="en-US" sz="1000" b="1" dirty="0">
              <a:solidFill>
                <a:schemeClr val="tx2">
                  <a:lumMod val="50000"/>
                  <a:lumOff val="50000"/>
                </a:schemeClr>
              </a:solidFill>
            </a:endParaRPr>
          </a:p>
        </p:txBody>
      </p:sp>
      <p:sp>
        <p:nvSpPr>
          <p:cNvPr id="23" name="Isosceles Triangle 22"/>
          <p:cNvSpPr/>
          <p:nvPr/>
        </p:nvSpPr>
        <p:spPr>
          <a:xfrm rot="10800000">
            <a:off x="2544397" y="2657194"/>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10800000">
            <a:off x="6346890" y="2665483"/>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med"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1" accel="50000" decel="5000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anim calcmode="lin" valueType="num">
                                      <p:cBhvr>
                                        <p:cTn id="32" dur="500" fill="hold"/>
                                        <p:tgtEl>
                                          <p:spTgt spid="25"/>
                                        </p:tgtEl>
                                        <p:attrNameLst>
                                          <p:attrName>ppt_x</p:attrName>
                                        </p:attrNameLst>
                                      </p:cBhvr>
                                      <p:tavLst>
                                        <p:tav tm="0">
                                          <p:val>
                                            <p:strVal val="#ppt_x"/>
                                          </p:val>
                                        </p:tav>
                                        <p:tav tm="100000">
                                          <p:val>
                                            <p:strVal val="#ppt_x"/>
                                          </p:val>
                                        </p:tav>
                                      </p:tavLst>
                                    </p:anim>
                                    <p:anim calcmode="lin" valueType="num">
                                      <p:cBhvr>
                                        <p:cTn id="33" dur="5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7" grpId="0"/>
      <p:bldP spid="21" grpId="0"/>
      <p:bldP spid="22" grpId="0"/>
      <p:bldP spid="23"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007" y="420567"/>
            <a:ext cx="5638800" cy="353524"/>
          </a:xfrm>
        </p:spPr>
        <p:txBody>
          <a:bodyPr>
            <a:normAutofit fontScale="90000"/>
          </a:bodyPr>
          <a:lstStyle/>
          <a:p>
            <a:r>
              <a:rPr lang="en-US" dirty="0"/>
              <a:t>Smart Rehab</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6</a:t>
            </a:fld>
            <a:endParaRPr lang="en-US" dirty="0"/>
          </a:p>
        </p:txBody>
      </p:sp>
      <p:sp>
        <p:nvSpPr>
          <p:cNvPr id="23" name="Isosceles Triangle 22"/>
          <p:cNvSpPr/>
          <p:nvPr/>
        </p:nvSpPr>
        <p:spPr>
          <a:xfrm rot="10800000">
            <a:off x="1795277" y="2717579"/>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Isosceles Triangle 23"/>
          <p:cNvSpPr/>
          <p:nvPr/>
        </p:nvSpPr>
        <p:spPr>
          <a:xfrm rot="10800000">
            <a:off x="7572992" y="3766237"/>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Callout 25"/>
          <p:cNvSpPr/>
          <p:nvPr/>
        </p:nvSpPr>
        <p:spPr>
          <a:xfrm>
            <a:off x="481903" y="1344036"/>
            <a:ext cx="2901397" cy="2783019"/>
          </a:xfrm>
          <a:prstGeom prst="downArrowCallout">
            <a:avLst>
              <a:gd name="adj1" fmla="val 25000"/>
              <a:gd name="adj2" fmla="val 6698"/>
              <a:gd name="adj3" fmla="val 4369"/>
              <a:gd name="adj4" fmla="val 95631"/>
            </a:avLst>
          </a:prstGeom>
          <a:solidFill>
            <a:schemeClr val="bg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908463" y="3247928"/>
            <a:ext cx="1975090" cy="172820"/>
            <a:chOff x="408869" y="3241220"/>
            <a:chExt cx="1975090" cy="172820"/>
          </a:xfrm>
        </p:grpSpPr>
        <p:sp>
          <p:nvSpPr>
            <p:cNvPr id="28" name="Rectangle 27"/>
            <p:cNvSpPr/>
            <p:nvPr/>
          </p:nvSpPr>
          <p:spPr>
            <a:xfrm rot="2700000">
              <a:off x="1287558" y="3241220"/>
              <a:ext cx="172820" cy="172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9" name="Straight Connector 28"/>
            <p:cNvCxnSpPr/>
            <p:nvPr/>
          </p:nvCxnSpPr>
          <p:spPr>
            <a:xfrm flipH="1">
              <a:off x="408869" y="3327630"/>
              <a:ext cx="697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595732" y="3327630"/>
              <a:ext cx="78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84240" y="2837709"/>
            <a:ext cx="2944129" cy="261610"/>
          </a:xfrm>
          <a:prstGeom prst="rect">
            <a:avLst/>
          </a:prstGeom>
          <a:noFill/>
        </p:spPr>
        <p:txBody>
          <a:bodyPr wrap="square" rtlCol="0">
            <a:spAutoFit/>
          </a:bodyPr>
          <a:lstStyle/>
          <a:p>
            <a:pPr algn="ctr"/>
            <a:r>
              <a:rPr lang="en-US" sz="1100" b="1" cap="all" dirty="0">
                <a:solidFill>
                  <a:schemeClr val="bg1"/>
                </a:solidFill>
              </a:rPr>
              <a:t>Smart Rehab</a:t>
            </a:r>
            <a:endParaRPr lang="en-US" sz="1100" b="1" dirty="0">
              <a:solidFill>
                <a:schemeClr val="bg1"/>
              </a:solidFill>
            </a:endParaRPr>
          </a:p>
        </p:txBody>
      </p:sp>
      <p:sp>
        <p:nvSpPr>
          <p:cNvPr id="37" name="TextBox 36"/>
          <p:cNvSpPr txBox="1"/>
          <p:nvPr/>
        </p:nvSpPr>
        <p:spPr>
          <a:xfrm>
            <a:off x="3880716" y="1647838"/>
            <a:ext cx="2995564" cy="1477328"/>
          </a:xfrm>
          <a:prstGeom prst="rect">
            <a:avLst/>
          </a:prstGeom>
          <a:noFill/>
        </p:spPr>
        <p:txBody>
          <a:bodyPr wrap="square" lIns="0" tIns="0" rIns="0" bIns="0" rtlCol="0">
            <a:spAutoFit/>
          </a:bodyPr>
          <a:lstStyle/>
          <a:p>
            <a:r>
              <a:rPr lang="en-US" sz="1200" b="1" dirty="0">
                <a:solidFill>
                  <a:schemeClr val="tx1">
                    <a:lumMod val="65000"/>
                    <a:lumOff val="35000"/>
                  </a:schemeClr>
                </a:solidFill>
              </a:rPr>
              <a:t>Smart Rehab</a:t>
            </a:r>
            <a:r>
              <a:rPr lang="en-US" sz="1200" dirty="0">
                <a:solidFill>
                  <a:schemeClr val="tx1">
                    <a:lumMod val="65000"/>
                    <a:lumOff val="35000"/>
                  </a:schemeClr>
                </a:solidFill>
              </a:rPr>
              <a:t>, an assistive system for Physiotherapists based on motion capture for the rehabilitation of Parkinson's Disease patients. It is a complete desktop application that helps in the identification and rehabilitation of Parkinson’s disease patients. </a:t>
            </a:r>
          </a:p>
          <a:p>
            <a:pPr algn="just"/>
            <a:endParaRPr lang="en-US" sz="1200" b="1" dirty="0">
              <a:solidFill>
                <a:schemeClr val="tx1">
                  <a:lumMod val="65000"/>
                  <a:lumOff val="35000"/>
                </a:schemeClr>
              </a:solidFill>
            </a:endParaRPr>
          </a:p>
        </p:txBody>
      </p:sp>
      <p:pic>
        <p:nvPicPr>
          <p:cNvPr id="5" name="Picture 4">
            <a:extLst>
              <a:ext uri="{FF2B5EF4-FFF2-40B4-BE49-F238E27FC236}">
                <a16:creationId xmlns:a16="http://schemas.microsoft.com/office/drawing/2014/main" id="{61B2CE50-B77C-4E22-A822-97BD6427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3128" y="1574464"/>
            <a:ext cx="1175020" cy="1177825"/>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906767" y="1246790"/>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943173" y="484254"/>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7</a:t>
            </a:fld>
            <a:endParaRPr lang="en-US" dirty="0"/>
          </a:p>
        </p:txBody>
      </p:sp>
      <p:sp>
        <p:nvSpPr>
          <p:cNvPr id="34" name="Down Arrow Callout 33"/>
          <p:cNvSpPr/>
          <p:nvPr/>
        </p:nvSpPr>
        <p:spPr>
          <a:xfrm>
            <a:off x="1942259" y="1246790"/>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942259" y="2418338"/>
            <a:ext cx="1802774" cy="1785104"/>
          </a:xfrm>
          <a:prstGeom prst="rect">
            <a:avLst/>
          </a:prstGeom>
          <a:noFill/>
        </p:spPr>
        <p:txBody>
          <a:bodyPr wrap="square" rtlCol="0">
            <a:spAutoFit/>
          </a:bodyPr>
          <a:lstStyle/>
          <a:p>
            <a:pPr algn="ctr" defTabSz="914400">
              <a:spcBef>
                <a:spcPct val="20000"/>
              </a:spcBef>
              <a:defRPr/>
            </a:pPr>
            <a:r>
              <a:rPr lang="en-US" sz="1100" dirty="0">
                <a:solidFill>
                  <a:schemeClr val="accent1">
                    <a:lumMod val="50000"/>
                  </a:schemeClr>
                </a:solidFill>
              </a:rPr>
              <a:t>Automate the analysis of major factors in Parkinson’s disease i.e. gait and posture analysis for early diagnosis and assistance in rehabilitation by assessing real-time tracking of each body joint using IMU sensors.</a:t>
            </a:r>
            <a:endParaRPr lang="en-US" sz="1100" b="1" dirty="0">
              <a:solidFill>
                <a:schemeClr val="accent1">
                  <a:lumMod val="50000"/>
                </a:schemeClr>
              </a:solidFill>
            </a:endParaRPr>
          </a:p>
        </p:txBody>
      </p:sp>
      <p:sp>
        <p:nvSpPr>
          <p:cNvPr id="41" name="Flowchart: Off-page Connector 40"/>
          <p:cNvSpPr/>
          <p:nvPr/>
        </p:nvSpPr>
        <p:spPr>
          <a:xfrm>
            <a:off x="2451734" y="1538906"/>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1</a:t>
            </a:r>
          </a:p>
        </p:txBody>
      </p:sp>
      <p:sp>
        <p:nvSpPr>
          <p:cNvPr id="42" name="TextBox 41"/>
          <p:cNvSpPr txBox="1"/>
          <p:nvPr/>
        </p:nvSpPr>
        <p:spPr>
          <a:xfrm>
            <a:off x="3916292" y="2418338"/>
            <a:ext cx="1802774" cy="1384995"/>
          </a:xfrm>
          <a:prstGeom prst="rect">
            <a:avLst/>
          </a:prstGeom>
          <a:noFill/>
        </p:spPr>
        <p:txBody>
          <a:bodyPr wrap="square" rtlCol="0">
            <a:spAutoFit/>
          </a:bodyPr>
          <a:lstStyle/>
          <a:p>
            <a:pPr algn="ctr" defTabSz="914400">
              <a:spcBef>
                <a:spcPct val="20000"/>
              </a:spcBef>
              <a:defRPr/>
            </a:pPr>
            <a:r>
              <a:rPr lang="en-US" sz="1200" dirty="0">
                <a:solidFill>
                  <a:schemeClr val="accent3">
                    <a:lumMod val="50000"/>
                  </a:schemeClr>
                </a:solidFill>
              </a:rPr>
              <a:t>Assess the motor dysfunction in patients based on the MDS-Unified Parkinson's disease rating scale to help boost the rehabilitation process.</a:t>
            </a:r>
            <a:endParaRPr lang="en-US" sz="1200" b="1" dirty="0">
              <a:solidFill>
                <a:schemeClr val="accent3">
                  <a:lumMod val="50000"/>
                </a:schemeClr>
              </a:solidFill>
            </a:endParaRPr>
          </a:p>
        </p:txBody>
      </p:sp>
      <p:sp>
        <p:nvSpPr>
          <p:cNvPr id="43" name="Flowchart: Off-page Connector 42"/>
          <p:cNvSpPr/>
          <p:nvPr/>
        </p:nvSpPr>
        <p:spPr>
          <a:xfrm>
            <a:off x="4425767" y="1538906"/>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2</a:t>
            </a:r>
            <a:endParaRPr lang="en-US" sz="3200" dirty="0">
              <a:solidFill>
                <a:schemeClr val="accent3"/>
              </a:solidFill>
              <a:latin typeface="FontAwesome" pitchFamily="2" charset="0"/>
            </a:endParaRPr>
          </a:p>
        </p:txBody>
      </p:sp>
      <p:sp>
        <p:nvSpPr>
          <p:cNvPr id="16" name="Down Arrow Callout 15"/>
          <p:cNvSpPr/>
          <p:nvPr/>
        </p:nvSpPr>
        <p:spPr>
          <a:xfrm>
            <a:off x="5896961" y="1246790"/>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906486" y="2418338"/>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4">
                    <a:lumMod val="50000"/>
                  </a:schemeClr>
                </a:solidFill>
              </a:rPr>
              <a:t>Assist the doctors with continuous performance tracking and measuring the range and agility of each body joint in real-time</a:t>
            </a:r>
            <a:endParaRPr lang="en-US" sz="1400" b="1" dirty="0">
              <a:solidFill>
                <a:schemeClr val="accent4">
                  <a:lumMod val="50000"/>
                </a:schemeClr>
              </a:solidFill>
            </a:endParaRPr>
          </a:p>
        </p:txBody>
      </p:sp>
      <p:sp>
        <p:nvSpPr>
          <p:cNvPr id="18" name="Flowchart: Off-page Connector 17"/>
          <p:cNvSpPr/>
          <p:nvPr/>
        </p:nvSpPr>
        <p:spPr>
          <a:xfrm>
            <a:off x="6415961" y="1538906"/>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3</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216694513"/>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727391" y="1192238"/>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750350" y="413889"/>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8</a:t>
            </a:fld>
            <a:endParaRPr lang="en-US" dirty="0"/>
          </a:p>
        </p:txBody>
      </p:sp>
      <p:sp>
        <p:nvSpPr>
          <p:cNvPr id="34" name="Down Arrow Callout 33"/>
          <p:cNvSpPr/>
          <p:nvPr/>
        </p:nvSpPr>
        <p:spPr>
          <a:xfrm>
            <a:off x="1737198" y="1192238"/>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2883" y="2363786"/>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1">
                    <a:lumMod val="50000"/>
                  </a:schemeClr>
                </a:solidFill>
              </a:rPr>
              <a:t>Identify delicate changes in the patient’s disorder progression, and to evaluate the efficiency of rehabilitation in a consistent way.</a:t>
            </a:r>
            <a:endParaRPr lang="en-US" sz="1400" b="1" dirty="0">
              <a:solidFill>
                <a:schemeClr val="accent1">
                  <a:lumMod val="50000"/>
                </a:schemeClr>
              </a:solidFill>
            </a:endParaRPr>
          </a:p>
        </p:txBody>
      </p:sp>
      <p:sp>
        <p:nvSpPr>
          <p:cNvPr id="41" name="Flowchart: Off-page Connector 40"/>
          <p:cNvSpPr/>
          <p:nvPr/>
        </p:nvSpPr>
        <p:spPr>
          <a:xfrm>
            <a:off x="2272358" y="1484354"/>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4</a:t>
            </a:r>
          </a:p>
        </p:txBody>
      </p:sp>
      <p:sp>
        <p:nvSpPr>
          <p:cNvPr id="42" name="TextBox 41"/>
          <p:cNvSpPr txBox="1"/>
          <p:nvPr/>
        </p:nvSpPr>
        <p:spPr>
          <a:xfrm>
            <a:off x="3736916" y="2363786"/>
            <a:ext cx="1802774" cy="1815882"/>
          </a:xfrm>
          <a:prstGeom prst="rect">
            <a:avLst/>
          </a:prstGeom>
          <a:noFill/>
        </p:spPr>
        <p:txBody>
          <a:bodyPr wrap="square" rtlCol="0">
            <a:spAutoFit/>
          </a:bodyPr>
          <a:lstStyle/>
          <a:p>
            <a:pPr algn="ctr" defTabSz="914400">
              <a:spcBef>
                <a:spcPct val="20000"/>
              </a:spcBef>
              <a:defRPr/>
            </a:pPr>
            <a:r>
              <a:rPr lang="en-US" sz="1600" dirty="0">
                <a:solidFill>
                  <a:schemeClr val="accent3">
                    <a:lumMod val="50000"/>
                  </a:schemeClr>
                </a:solidFill>
              </a:rPr>
              <a:t>Provide a 3D virtual avatar to replicate the patient's body motion in real-time to give visual feedback.</a:t>
            </a:r>
            <a:endParaRPr lang="en-US" sz="1600" b="1" dirty="0">
              <a:solidFill>
                <a:schemeClr val="accent3">
                  <a:lumMod val="50000"/>
                </a:schemeClr>
              </a:solidFill>
            </a:endParaRPr>
          </a:p>
        </p:txBody>
      </p:sp>
      <p:sp>
        <p:nvSpPr>
          <p:cNvPr id="43" name="Flowchart: Off-page Connector 42"/>
          <p:cNvSpPr/>
          <p:nvPr/>
        </p:nvSpPr>
        <p:spPr>
          <a:xfrm>
            <a:off x="4246391" y="1484354"/>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5</a:t>
            </a:r>
            <a:endParaRPr lang="en-US" sz="3200" dirty="0">
              <a:solidFill>
                <a:schemeClr val="accent3"/>
              </a:solidFill>
              <a:latin typeface="FontAwesome" pitchFamily="2" charset="0"/>
            </a:endParaRPr>
          </a:p>
        </p:txBody>
      </p:sp>
      <p:sp>
        <p:nvSpPr>
          <p:cNvPr id="16" name="Down Arrow Callout 15"/>
          <p:cNvSpPr/>
          <p:nvPr/>
        </p:nvSpPr>
        <p:spPr>
          <a:xfrm>
            <a:off x="5717585" y="1192238"/>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727110" y="2363786"/>
            <a:ext cx="1802774" cy="1323439"/>
          </a:xfrm>
          <a:prstGeom prst="rect">
            <a:avLst/>
          </a:prstGeom>
          <a:noFill/>
        </p:spPr>
        <p:txBody>
          <a:bodyPr wrap="square" rtlCol="0">
            <a:spAutoFit/>
          </a:bodyPr>
          <a:lstStyle/>
          <a:p>
            <a:pPr algn="ctr" defTabSz="914400">
              <a:spcBef>
                <a:spcPct val="20000"/>
              </a:spcBef>
              <a:defRPr/>
            </a:pPr>
            <a:r>
              <a:rPr lang="en-US" dirty="0">
                <a:solidFill>
                  <a:schemeClr val="accent4">
                    <a:lumMod val="50000"/>
                  </a:schemeClr>
                </a:solidFill>
              </a:rPr>
              <a:t>Implement a cost-effective and efficient system.</a:t>
            </a:r>
            <a:endParaRPr lang="en-US" sz="1000" b="1" dirty="0">
              <a:solidFill>
                <a:schemeClr val="accent4">
                  <a:lumMod val="50000"/>
                </a:schemeClr>
              </a:solidFill>
            </a:endParaRPr>
          </a:p>
        </p:txBody>
      </p:sp>
      <p:sp>
        <p:nvSpPr>
          <p:cNvPr id="18" name="Flowchart: Off-page Connector 17"/>
          <p:cNvSpPr/>
          <p:nvPr/>
        </p:nvSpPr>
        <p:spPr>
          <a:xfrm>
            <a:off x="6236585" y="1484354"/>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6</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4246283639"/>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5495" y="881892"/>
            <a:ext cx="2602150" cy="1763760"/>
          </a:xfrm>
          <a:prstGeom prst="rect">
            <a:avLst/>
          </a:prstGeom>
          <a:blipFill>
            <a:blip r:embed="rId3" cstate="print">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247039" y="881892"/>
            <a:ext cx="2602150" cy="1763760"/>
          </a:xfrm>
          <a:prstGeom prst="rect">
            <a:avLst/>
          </a:prstGeom>
          <a:blipFill>
            <a:blip r:embed="rId4" cstate="print">
              <a:extLst>
                <a:ext uri="{28A0092B-C50C-407E-A947-70E740481C1C}">
                  <a14:useLocalDpi xmlns:a14="http://schemas.microsoft.com/office/drawing/2010/main" val="0"/>
                </a:ext>
              </a:extLst>
            </a:blip>
            <a:stretch>
              <a:fillRect/>
            </a:stretch>
          </a:bli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181346" y="881892"/>
            <a:ext cx="2602150" cy="1763760"/>
          </a:xfrm>
          <a:prstGeom prst="rect">
            <a:avLst/>
          </a:prstGeom>
          <a:blipFill>
            <a:blip r:embed="rId5" cstate="print">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385495" y="2973627"/>
            <a:ext cx="2602150" cy="1763760"/>
          </a:xfrm>
          <a:prstGeom prst="rect">
            <a:avLst/>
          </a:prstGeom>
          <a:blipFill>
            <a:blip r:embed="rId6" cstate="print">
              <a:extLst>
                <a:ext uri="{28A0092B-C50C-407E-A947-70E740481C1C}">
                  <a14:useLocalDpi xmlns:a14="http://schemas.microsoft.com/office/drawing/2010/main" val="0"/>
                </a:ext>
              </a:extLst>
            </a:blip>
            <a:stretch>
              <a:fillRect/>
            </a:stretch>
          </a:bli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76005" y="2973627"/>
            <a:ext cx="2602150" cy="176376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2AC2AC"/>
                </a:solidFill>
              </a:ln>
            </a:endParaRPr>
          </a:p>
        </p:txBody>
      </p:sp>
      <p:sp>
        <p:nvSpPr>
          <p:cNvPr id="31" name="Rectangle 30"/>
          <p:cNvSpPr/>
          <p:nvPr/>
        </p:nvSpPr>
        <p:spPr>
          <a:xfrm>
            <a:off x="6181346" y="2973627"/>
            <a:ext cx="2602150" cy="1763760"/>
          </a:xfrm>
          <a:prstGeom prst="rect">
            <a:avLst/>
          </a:prstGeom>
          <a:blipFill>
            <a:blip r:embed="rId9" cstate="print">
              <a:extLst>
                <a:ext uri="{28A0092B-C50C-407E-A947-70E740481C1C}">
                  <a14:useLocalDpi xmlns:a14="http://schemas.microsoft.com/office/drawing/2010/main" val="0"/>
                </a:ext>
              </a:extLst>
            </a:blip>
            <a:stretch>
              <a:fillRect/>
            </a:stretch>
          </a:bli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Related Work</a:t>
            </a:r>
          </a:p>
        </p:txBody>
      </p:sp>
      <p:sp>
        <p:nvSpPr>
          <p:cNvPr id="26" name="Round Same Side Corner Rectangle 25"/>
          <p:cNvSpPr/>
          <p:nvPr/>
        </p:nvSpPr>
        <p:spPr>
          <a:xfrm>
            <a:off x="718182" y="2420986"/>
            <a:ext cx="1936777"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763133" y="2420986"/>
            <a:ext cx="1795976" cy="430887"/>
          </a:xfrm>
          <a:prstGeom prst="rect">
            <a:avLst/>
          </a:prstGeom>
          <a:noFill/>
        </p:spPr>
        <p:txBody>
          <a:bodyPr wrap="square" lIns="0" tIns="0" rIns="0" bIns="0" rtlCol="0" anchor="ctr">
            <a:spAutoFit/>
          </a:bodyPr>
          <a:lstStyle/>
          <a:p>
            <a:pPr algn="ctr"/>
            <a:r>
              <a:rPr lang="en-US" sz="1400" dirty="0">
                <a:solidFill>
                  <a:schemeClr val="bg1"/>
                </a:solidFill>
              </a:rPr>
              <a:t>sports performance analysis</a:t>
            </a:r>
            <a:r>
              <a:rPr lang="en-US" sz="1400" dirty="0">
                <a:solidFill>
                  <a:schemeClr val="bg1"/>
                </a:solidFill>
                <a:latin typeface="Times New Roman" panose="02020603050405020304" pitchFamily="18" charset="0"/>
                <a:cs typeface="Times New Roman" panose="02020603050405020304" pitchFamily="18" charset="0"/>
              </a:rPr>
              <a:t> </a:t>
            </a:r>
            <a:r>
              <a:rPr lang="en-US" sz="800" dirty="0">
                <a:solidFill>
                  <a:schemeClr val="bg1"/>
                </a:solidFill>
              </a:rPr>
              <a:t>[1]</a:t>
            </a:r>
          </a:p>
        </p:txBody>
      </p:sp>
      <p:sp>
        <p:nvSpPr>
          <p:cNvPr id="27" name="Round Same Side Corner Rectangle 26"/>
          <p:cNvSpPr/>
          <p:nvPr/>
        </p:nvSpPr>
        <p:spPr>
          <a:xfrm>
            <a:off x="3608692" y="2420986"/>
            <a:ext cx="1936777"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3662826" y="2416001"/>
            <a:ext cx="1795976" cy="430887"/>
          </a:xfrm>
          <a:prstGeom prst="rect">
            <a:avLst/>
          </a:prstGeom>
          <a:noFill/>
        </p:spPr>
        <p:txBody>
          <a:bodyPr wrap="square" lIns="0" tIns="0" rIns="0" bIns="0" rtlCol="0" anchor="ctr">
            <a:spAutoFit/>
          </a:bodyPr>
          <a:lstStyle/>
          <a:p>
            <a:pPr algn="ctr"/>
            <a:r>
              <a:rPr lang="en-US" sz="1400" dirty="0">
                <a:solidFill>
                  <a:schemeClr val="bg1"/>
                </a:solidFill>
              </a:rPr>
              <a:t>Motor Rehabilitation using Kinect </a:t>
            </a:r>
            <a:r>
              <a:rPr lang="en-US" sz="800" dirty="0">
                <a:solidFill>
                  <a:schemeClr val="bg1"/>
                </a:solidFill>
              </a:rPr>
              <a:t>[2]</a:t>
            </a:r>
          </a:p>
        </p:txBody>
      </p:sp>
      <p:sp>
        <p:nvSpPr>
          <p:cNvPr id="28" name="Round Same Side Corner Rectangle 27"/>
          <p:cNvSpPr/>
          <p:nvPr/>
        </p:nvSpPr>
        <p:spPr>
          <a:xfrm>
            <a:off x="6514033" y="2410712"/>
            <a:ext cx="1984817"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6502361" y="2430986"/>
            <a:ext cx="2032181" cy="400110"/>
          </a:xfrm>
          <a:prstGeom prst="rect">
            <a:avLst/>
          </a:prstGeom>
          <a:noFill/>
        </p:spPr>
        <p:txBody>
          <a:bodyPr wrap="square" lIns="0" tIns="0" rIns="0" bIns="0" rtlCol="0" anchor="ctr">
            <a:spAutoFit/>
          </a:bodyPr>
          <a:lstStyle/>
          <a:p>
            <a:r>
              <a:rPr lang="en-US" sz="1300" dirty="0">
                <a:solidFill>
                  <a:schemeClr val="bg1"/>
                </a:solidFill>
              </a:rPr>
              <a:t> Leap motion controlled video </a:t>
            </a:r>
            <a:r>
              <a:rPr lang="en-US" sz="1200" dirty="0">
                <a:solidFill>
                  <a:schemeClr val="bg1"/>
                </a:solidFill>
              </a:rPr>
              <a:t>game-based</a:t>
            </a:r>
            <a:r>
              <a:rPr lang="en-US" sz="1300" dirty="0">
                <a:solidFill>
                  <a:schemeClr val="bg1"/>
                </a:solidFill>
              </a:rPr>
              <a:t> therapy</a:t>
            </a:r>
            <a:r>
              <a:rPr lang="en-US" sz="800" dirty="0">
                <a:solidFill>
                  <a:schemeClr val="bg1"/>
                </a:solidFill>
              </a:rPr>
              <a:t>[3]</a:t>
            </a:r>
            <a:endParaRPr lang="en-US" sz="800" b="1" dirty="0">
              <a:solidFill>
                <a:schemeClr val="bg1"/>
              </a:solidFill>
            </a:endParaRPr>
          </a:p>
        </p:txBody>
      </p:sp>
      <p:sp>
        <p:nvSpPr>
          <p:cNvPr id="35" name="Round Same Side Corner Rectangle 34"/>
          <p:cNvSpPr/>
          <p:nvPr/>
        </p:nvSpPr>
        <p:spPr>
          <a:xfrm>
            <a:off x="718182" y="4512721"/>
            <a:ext cx="1936777"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726736" y="4538513"/>
            <a:ext cx="1936777" cy="369332"/>
          </a:xfrm>
          <a:prstGeom prst="rect">
            <a:avLst/>
          </a:prstGeom>
          <a:noFill/>
        </p:spPr>
        <p:txBody>
          <a:bodyPr wrap="square" lIns="0" tIns="0" rIns="0" bIns="0" rtlCol="0" anchor="ctr">
            <a:spAutoFit/>
          </a:bodyPr>
          <a:lstStyle/>
          <a:p>
            <a:pPr algn="ctr"/>
            <a:r>
              <a:rPr lang="en-US" sz="1200" dirty="0">
                <a:solidFill>
                  <a:schemeClr val="bg1"/>
                </a:solidFill>
              </a:rPr>
              <a:t>Rehabilitation assistance using Virtual Reality </a:t>
            </a:r>
            <a:r>
              <a:rPr lang="en-US" sz="800" dirty="0">
                <a:solidFill>
                  <a:schemeClr val="bg1"/>
                </a:solidFill>
              </a:rPr>
              <a:t>[4]</a:t>
            </a:r>
          </a:p>
        </p:txBody>
      </p:sp>
      <p:sp>
        <p:nvSpPr>
          <p:cNvPr id="37" name="Round Same Side Corner Rectangle 36"/>
          <p:cNvSpPr/>
          <p:nvPr/>
        </p:nvSpPr>
        <p:spPr>
          <a:xfrm>
            <a:off x="3608692" y="4512721"/>
            <a:ext cx="1936777" cy="420916"/>
          </a:xfrm>
          <a:prstGeom prst="round2Same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TextBox 37"/>
          <p:cNvSpPr txBox="1"/>
          <p:nvPr/>
        </p:nvSpPr>
        <p:spPr>
          <a:xfrm>
            <a:off x="3608692" y="4515428"/>
            <a:ext cx="1936776" cy="415498"/>
          </a:xfrm>
          <a:prstGeom prst="rect">
            <a:avLst/>
          </a:prstGeom>
          <a:noFill/>
        </p:spPr>
        <p:txBody>
          <a:bodyPr wrap="square" lIns="0" tIns="0" rIns="0" bIns="0" rtlCol="0" anchor="ctr">
            <a:spAutoFit/>
          </a:bodyPr>
          <a:lstStyle/>
          <a:p>
            <a:pPr algn="ctr"/>
            <a:r>
              <a:rPr lang="en-US" sz="1300" dirty="0">
                <a:solidFill>
                  <a:schemeClr val="bg1"/>
                </a:solidFill>
              </a:rPr>
              <a:t>Kinect Based Exergames for Parkinson’s Patients</a:t>
            </a:r>
            <a:r>
              <a:rPr lang="en-US" sz="1400" dirty="0">
                <a:solidFill>
                  <a:schemeClr val="bg1"/>
                </a:solidFill>
              </a:rPr>
              <a:t> </a:t>
            </a:r>
            <a:r>
              <a:rPr lang="en-US" sz="800" dirty="0">
                <a:solidFill>
                  <a:schemeClr val="bg1"/>
                </a:solidFill>
              </a:rPr>
              <a:t>[5]</a:t>
            </a:r>
          </a:p>
        </p:txBody>
      </p:sp>
      <p:sp>
        <p:nvSpPr>
          <p:cNvPr id="39" name="Round Same Side Corner Rectangle 38"/>
          <p:cNvSpPr/>
          <p:nvPr/>
        </p:nvSpPr>
        <p:spPr>
          <a:xfrm>
            <a:off x="6514033" y="4502447"/>
            <a:ext cx="2148064" cy="420916"/>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6533129" y="4507865"/>
            <a:ext cx="2128968" cy="415498"/>
          </a:xfrm>
          <a:prstGeom prst="rect">
            <a:avLst/>
          </a:prstGeom>
          <a:noFill/>
        </p:spPr>
        <p:txBody>
          <a:bodyPr wrap="square" lIns="0" tIns="0" rIns="0" bIns="0" rtlCol="0" anchor="ctr">
            <a:spAutoFit/>
          </a:bodyPr>
          <a:lstStyle/>
          <a:p>
            <a:r>
              <a:rPr lang="en-US" sz="1300" dirty="0">
                <a:solidFill>
                  <a:schemeClr val="bg1"/>
                </a:solidFill>
              </a:rPr>
              <a:t>Biofeedback for Neuromotor Rehabilitation</a:t>
            </a:r>
            <a:r>
              <a:rPr lang="en-US" sz="1400" dirty="0">
                <a:solidFill>
                  <a:schemeClr val="bg1"/>
                </a:solidFill>
              </a:rPr>
              <a:t> </a:t>
            </a:r>
            <a:r>
              <a:rPr lang="en-US" sz="800" dirty="0">
                <a:solidFill>
                  <a:schemeClr val="bg1"/>
                </a:solidFill>
              </a:rPr>
              <a:t>[6]</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1" accel="50000" decel="5000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1" accel="50000" decel="500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0-#ppt_h/2"/>
                                          </p:val>
                                        </p:tav>
                                        <p:tav tm="100000">
                                          <p:val>
                                            <p:strVal val="#ppt_y"/>
                                          </p:val>
                                        </p:tav>
                                      </p:tavLst>
                                    </p:anim>
                                  </p:childTnLst>
                                </p:cTn>
                              </p:par>
                              <p:par>
                                <p:cTn id="39" presetID="2" presetClass="entr" presetSubtype="4" accel="50000" decel="50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accel="50000" decel="5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1" accel="50000" decel="5000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0-#ppt_h/2"/>
                                          </p:val>
                                        </p:tav>
                                        <p:tav tm="100000">
                                          <p:val>
                                            <p:strVal val="#ppt_y"/>
                                          </p:val>
                                        </p:tav>
                                      </p:tavLst>
                                    </p:anim>
                                  </p:childTnLst>
                                </p:cTn>
                              </p:par>
                              <p:par>
                                <p:cTn id="52" presetID="2" presetClass="entr" presetSubtype="4" accel="50000" decel="5000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accel="50000" decel="5000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1" accel="50000" decel="5000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0-#ppt_h/2"/>
                                          </p:val>
                                        </p:tav>
                                        <p:tav tm="100000">
                                          <p:val>
                                            <p:strVal val="#ppt_y"/>
                                          </p:val>
                                        </p:tav>
                                      </p:tavLst>
                                    </p:anim>
                                  </p:childTnLst>
                                </p:cTn>
                              </p:par>
                              <p:par>
                                <p:cTn id="65" presetID="2" presetClass="entr" presetSubtype="4" accel="50000" decel="5000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par>
                          <p:cTn id="69" fill="hold">
                            <p:stCondLst>
                              <p:cond delay="25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par>
                                <p:cTn id="74" presetID="2" presetClass="entr" presetSubtype="1" accel="50000" decel="5000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0-#ppt_h/2"/>
                                          </p:val>
                                        </p:tav>
                                        <p:tav tm="100000">
                                          <p:val>
                                            <p:strVal val="#ppt_y"/>
                                          </p:val>
                                        </p:tav>
                                      </p:tavLst>
                                    </p:anim>
                                  </p:childTnLst>
                                </p:cTn>
                              </p:par>
                              <p:par>
                                <p:cTn id="78" presetID="2" presetClass="entr" presetSubtype="4" accel="50000" decel="5000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ppt_x"/>
                                          </p:val>
                                        </p:tav>
                                        <p:tav tm="100000">
                                          <p:val>
                                            <p:strVal val="#ppt_x"/>
                                          </p:val>
                                        </p:tav>
                                      </p:tavLst>
                                    </p:anim>
                                    <p:anim calcmode="lin" valueType="num">
                                      <p:cBhvr additive="base">
                                        <p:cTn id="8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9" grpId="0" animBg="1"/>
      <p:bldP spid="30" grpId="0" animBg="1"/>
      <p:bldP spid="31" grpId="0" animBg="1"/>
      <p:bldP spid="26" grpId="0" animBg="1"/>
      <p:bldP spid="16" grpId="0"/>
      <p:bldP spid="27" grpId="0" animBg="1"/>
      <p:bldP spid="19" grpId="0"/>
      <p:bldP spid="28" grpId="0" animBg="1"/>
      <p:bldP spid="21" grpId="0"/>
      <p:bldP spid="35" grpId="0" animBg="1"/>
      <p:bldP spid="36" grpId="0"/>
      <p:bldP spid="37" grpId="0" animBg="1"/>
      <p:bldP spid="38" grpId="0"/>
      <p:bldP spid="39" grpId="0" animBg="1"/>
      <p:bldP spid="40" grpId="0"/>
    </p:bldLst>
  </p:timing>
</p:sld>
</file>

<file path=ppt/theme/theme1.xml><?xml version="1.0" encoding="utf-8"?>
<a:theme xmlns:a="http://schemas.openxmlformats.org/drawingml/2006/main" name="1_Custom Design">
  <a:themeElements>
    <a:clrScheme name="1_Colored Theme">
      <a:dk1>
        <a:srgbClr val="262626"/>
      </a:dk1>
      <a:lt1>
        <a:srgbClr val="FFFFFF"/>
      </a:lt1>
      <a:dk2>
        <a:srgbClr val="262626"/>
      </a:dk2>
      <a:lt2>
        <a:srgbClr val="FFFFFF"/>
      </a:lt2>
      <a:accent1>
        <a:srgbClr val="FDC000"/>
      </a:accent1>
      <a:accent2>
        <a:srgbClr val="FF3F5F"/>
      </a:accent2>
      <a:accent3>
        <a:srgbClr val="2AC2AC"/>
      </a:accent3>
      <a:accent4>
        <a:srgbClr val="3BC7E2"/>
      </a:accent4>
      <a:accent5>
        <a:srgbClr val="2993FF"/>
      </a:accent5>
      <a:accent6>
        <a:srgbClr val="7F739A"/>
      </a:accent6>
      <a:hlink>
        <a:srgbClr val="FFFFFF"/>
      </a:hlink>
      <a:folHlink>
        <a:srgbClr val="595959"/>
      </a:folHlink>
    </a:clrScheme>
    <a:fontScheme name="Roboto Font01">
      <a:majorFont>
        <a:latin typeface="Roboto"/>
        <a:ea typeface=""/>
        <a:cs typeface="Calibri"/>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20126</TotalTime>
  <Words>2124</Words>
  <Application>Microsoft Office PowerPoint</Application>
  <PresentationFormat>On-screen Show (16:9)</PresentationFormat>
  <Paragraphs>366</Paragraphs>
  <Slides>47</Slides>
  <Notes>32</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Book Antiqua</vt:lpstr>
      <vt:lpstr>Calibri</vt:lpstr>
      <vt:lpstr>FontAwesome</vt:lpstr>
      <vt:lpstr>Roboto</vt:lpstr>
      <vt:lpstr>Roboto Condensed</vt:lpstr>
      <vt:lpstr>Times New Roman</vt:lpstr>
      <vt:lpstr>1_Custom Design</vt:lpstr>
      <vt:lpstr>PowerPoint Presentation</vt:lpstr>
      <vt:lpstr>PowerPoint Presentation</vt:lpstr>
      <vt:lpstr>Group Members</vt:lpstr>
      <vt:lpstr>Motion Capture</vt:lpstr>
      <vt:lpstr>Types of Motion Capture</vt:lpstr>
      <vt:lpstr>Smart Rehab</vt:lpstr>
      <vt:lpstr>Objectives</vt:lpstr>
      <vt:lpstr>Objectives</vt:lpstr>
      <vt:lpstr>Related Work</vt:lpstr>
      <vt:lpstr>Problem Statement</vt:lpstr>
      <vt:lpstr>Challenges</vt:lpstr>
      <vt:lpstr>System Design</vt:lpstr>
      <vt:lpstr>Hardware Used</vt:lpstr>
      <vt:lpstr>Software &amp; languages</vt:lpstr>
      <vt:lpstr>PowerPoint Presentation</vt:lpstr>
      <vt:lpstr>Smart Suit Pro Connection/Configuration</vt:lpstr>
      <vt:lpstr>Model Calibration</vt:lpstr>
      <vt:lpstr>Animation Recording</vt:lpstr>
      <vt:lpstr>Realtime Task Performance</vt:lpstr>
      <vt:lpstr>Comparison &amp; Report Generation</vt:lpstr>
      <vt:lpstr>PowerPoint Presentation</vt:lpstr>
      <vt:lpstr>PowerPoint Presentation</vt:lpstr>
      <vt:lpstr>Identification &amp; Machine Learning</vt:lpstr>
      <vt:lpstr>Data Acquisition</vt:lpstr>
      <vt:lpstr>Data Acquisition (cont.)</vt:lpstr>
      <vt:lpstr>Data Preprocessing</vt:lpstr>
      <vt:lpstr>Data Preprocessing(Cont.)</vt:lpstr>
      <vt:lpstr>Model Training</vt:lpstr>
      <vt:lpstr>Results</vt:lpstr>
      <vt:lpstr>Authentication/Authorization</vt:lpstr>
      <vt:lpstr>Authentication/Authorization</vt:lpstr>
      <vt:lpstr>Authentication/Authorization</vt:lpstr>
      <vt:lpstr>Doctor Module</vt:lpstr>
      <vt:lpstr>Doctor Module</vt:lpstr>
      <vt:lpstr>Doctor Module</vt:lpstr>
      <vt:lpstr>Doctor Module</vt:lpstr>
      <vt:lpstr>Doctor Module</vt:lpstr>
      <vt:lpstr>Rehabilitation Module</vt:lpstr>
      <vt:lpstr>Rehabilitation Module</vt:lpstr>
      <vt:lpstr>Rehabilitation Module</vt:lpstr>
      <vt:lpstr>Rehabilitation Module</vt:lpstr>
      <vt:lpstr>Rehabilitation Module</vt:lpstr>
      <vt:lpstr>Report</vt:lpstr>
      <vt:lpstr>Work Distribution</vt:lpstr>
      <vt:lpstr>Work In Progress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FA16-BCS-045</cp:lastModifiedBy>
  <cp:revision>5377</cp:revision>
  <dcterms:created xsi:type="dcterms:W3CDTF">2014-09-03T19:30:44Z</dcterms:created>
  <dcterms:modified xsi:type="dcterms:W3CDTF">2020-08-04T09:27:29Z</dcterms:modified>
</cp:coreProperties>
</file>